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512" r:id="rId2"/>
    <p:sldId id="484" r:id="rId3"/>
    <p:sldId id="337" r:id="rId4"/>
    <p:sldId id="338" r:id="rId5"/>
    <p:sldId id="485" r:id="rId6"/>
    <p:sldId id="339" r:id="rId7"/>
    <p:sldId id="344" r:id="rId8"/>
    <p:sldId id="471" r:id="rId9"/>
    <p:sldId id="486" r:id="rId10"/>
    <p:sldId id="390" r:id="rId11"/>
    <p:sldId id="345" r:id="rId12"/>
    <p:sldId id="488" r:id="rId13"/>
    <p:sldId id="343" r:id="rId14"/>
    <p:sldId id="351" r:id="rId15"/>
    <p:sldId id="398" r:id="rId16"/>
    <p:sldId id="346" r:id="rId17"/>
    <p:sldId id="489" r:id="rId18"/>
    <p:sldId id="472" r:id="rId19"/>
    <p:sldId id="347" r:id="rId20"/>
    <p:sldId id="399" r:id="rId21"/>
    <p:sldId id="513" r:id="rId22"/>
    <p:sldId id="353" r:id="rId23"/>
    <p:sldId id="354" r:id="rId24"/>
    <p:sldId id="352" r:id="rId25"/>
    <p:sldId id="355" r:id="rId26"/>
    <p:sldId id="348" r:id="rId27"/>
    <p:sldId id="350" r:id="rId28"/>
    <p:sldId id="515" r:id="rId29"/>
    <p:sldId id="514" r:id="rId30"/>
    <p:sldId id="490" r:id="rId31"/>
    <p:sldId id="379" r:id="rId32"/>
    <p:sldId id="380" r:id="rId33"/>
    <p:sldId id="340" r:id="rId34"/>
    <p:sldId id="378" r:id="rId35"/>
    <p:sldId id="349" r:id="rId36"/>
    <p:sldId id="516" r:id="rId37"/>
  </p:sldIdLst>
  <p:sldSz cx="6858000" cy="9144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3300"/>
    <a:srgbClr val="C600D0"/>
    <a:srgbClr val="FFFF00"/>
    <a:srgbClr val="669900"/>
    <a:srgbClr val="66FF66"/>
    <a:srgbClr val="008000"/>
    <a:srgbClr val="00CC66"/>
    <a:srgbClr val="FAF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9" autoAdjust="0"/>
    <p:restoredTop sz="96824" autoAdjust="0"/>
  </p:normalViewPr>
  <p:slideViewPr>
    <p:cSldViewPr snapToGrid="0">
      <p:cViewPr varScale="1">
        <p:scale>
          <a:sx n="112" d="100"/>
          <a:sy n="112" d="100"/>
        </p:scale>
        <p:origin x="4112" y="200"/>
      </p:cViewPr>
      <p:guideLst>
        <p:guide orient="horz" pos="2880"/>
        <p:guide pos="2160"/>
      </p:guideLst>
    </p:cSldViewPr>
  </p:slideViewPr>
  <p:outlineViewPr>
    <p:cViewPr>
      <p:scale>
        <a:sx n="33" d="100"/>
        <a:sy n="33" d="100"/>
      </p:scale>
      <p:origin x="0" y="0"/>
    </p:cViewPr>
  </p:outlineViewPr>
  <p:notesTextViewPr>
    <p:cViewPr>
      <p:scale>
        <a:sx n="80" d="100"/>
        <a:sy n="80" d="100"/>
      </p:scale>
      <p:origin x="0" y="0"/>
    </p:cViewPr>
  </p:notesTextViewPr>
  <p:sorterViewPr>
    <p:cViewPr varScale="1">
      <p:scale>
        <a:sx n="1" d="1"/>
        <a:sy n="1" d="1"/>
      </p:scale>
      <p:origin x="0" y="46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A9ECF12-7163-9F4A-A0E3-F0B4AFEADEA9}" type="datetimeFigureOut">
              <a:rPr lang="en-US" smtClean="0"/>
              <a:t>2/10/23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FA98B3C-DB9A-3C4C-B231-5566725EC2B5}" type="slidenum">
              <a:rPr lang="en-US" smtClean="0"/>
              <a:t>‹#›</a:t>
            </a:fld>
            <a:endParaRPr lang="en-US"/>
          </a:p>
        </p:txBody>
      </p:sp>
    </p:spTree>
    <p:extLst>
      <p:ext uri="{BB962C8B-B14F-4D97-AF65-F5344CB8AC3E}">
        <p14:creationId xmlns:p14="http://schemas.microsoft.com/office/powerpoint/2010/main" val="1200868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17411"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17412" name="Rectangle 4"/>
          <p:cNvSpPr>
            <a:spLocks noGrp="1" noRot="1" noChangeAspect="1" noChangeArrowheads="1" noTextEdit="1"/>
          </p:cNvSpPr>
          <p:nvPr>
            <p:ph type="sldImg" idx="2"/>
          </p:nvPr>
        </p:nvSpPr>
        <p:spPr bwMode="auto">
          <a:xfrm>
            <a:off x="2197100" y="696913"/>
            <a:ext cx="2616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7413"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4"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17415"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FE65500F-EB65-4A50-A991-FDA6E49E8A93}" type="slidenum">
              <a:rPr lang="en-US"/>
              <a:pPr/>
              <a:t>‹#›</a:t>
            </a:fld>
            <a:endParaRPr lang="en-US"/>
          </a:p>
        </p:txBody>
      </p:sp>
    </p:spTree>
    <p:extLst>
      <p:ext uri="{BB962C8B-B14F-4D97-AF65-F5344CB8AC3E}">
        <p14:creationId xmlns:p14="http://schemas.microsoft.com/office/powerpoint/2010/main" val="4204423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apita.wustl.edu/Asia-FarEast/reports/JGR/AsianDustApril98000704/"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capita.wustl.edu/Asia-FarEas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Photodissociation" TargetMode="External"/><Relationship Id="rId3" Type="http://schemas.openxmlformats.org/officeDocument/2006/relationships/hyperlink" Target="http://en.wikipedia.org/wiki/Nitric_oxide" TargetMode="External"/><Relationship Id="rId7" Type="http://schemas.openxmlformats.org/officeDocument/2006/relationships/hyperlink" Target="http://en.wikipedia.org/wiki/Hydroperoxy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en.wikipedia.org/wiki/Troposphere" TargetMode="External"/><Relationship Id="rId5" Type="http://schemas.openxmlformats.org/officeDocument/2006/relationships/hyperlink" Target="http://en.wikipedia.org/wiki/Combustion" TargetMode="External"/><Relationship Id="rId4" Type="http://schemas.openxmlformats.org/officeDocument/2006/relationships/hyperlink" Target="http://en.wikipedia.org/wiki/Nitrogen_dioxid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6F1B8F-9A58-492E-93C5-D446D3A5C873}" type="slidenum">
              <a:rPr lang="en-US"/>
              <a:pPr/>
              <a:t>7</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dirty="0"/>
              <a:t>http://www.dailymail.co.uk/pages/live/articles/news/news.html?in_article_id=452050&amp;in_page_id=1770  The dust cloud over Khartoum </a:t>
            </a:r>
            <a:r>
              <a:rPr lang="en-US" dirty="0" err="1"/>
              <a:t>sudan</a:t>
            </a:r>
            <a:r>
              <a:rPr lang="en-US" dirty="0"/>
              <a:t> (picture on left)</a:t>
            </a:r>
          </a:p>
          <a:p>
            <a:r>
              <a:rPr lang="en-US" dirty="0"/>
              <a:t>http://www.islandnet.com/~see/weather/almanac/arc2002/alm02jun.htm</a:t>
            </a:r>
          </a:p>
        </p:txBody>
      </p:sp>
    </p:spTree>
    <p:extLst>
      <p:ext uri="{BB962C8B-B14F-4D97-AF65-F5344CB8AC3E}">
        <p14:creationId xmlns:p14="http://schemas.microsoft.com/office/powerpoint/2010/main" val="4165421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instaar.colorado.edu/~</a:t>
            </a:r>
            <a:r>
              <a:rPr lang="en-US" i="1" dirty="0" err="1"/>
              <a:t>lehmans</a:t>
            </a:r>
            <a:r>
              <a:rPr lang="en-US" i="1" dirty="0"/>
              <a:t>//</a:t>
            </a:r>
            <a:r>
              <a:rPr lang="en-US" i="1" dirty="0" err="1"/>
              <a:t>env</a:t>
            </a:r>
            <a:r>
              <a:rPr lang="en-US" i="1" dirty="0"/>
              <a:t>-issues/.../</a:t>
            </a:r>
            <a:r>
              <a:rPr lang="en-US" b="1" i="1" dirty="0"/>
              <a:t>S09_3520_7comp</a:t>
            </a:r>
            <a:r>
              <a:rPr lang="en-US" i="1" dirty="0"/>
              <a:t>.</a:t>
            </a:r>
            <a:r>
              <a:rPr lang="en-US" b="1" i="1" dirty="0"/>
              <a:t>pdf</a:t>
            </a:r>
          </a:p>
          <a:p>
            <a:r>
              <a:rPr lang="en-US" dirty="0"/>
              <a:t>http://instaar.colorado.edu/people/bios/lehman.html</a:t>
            </a:r>
          </a:p>
        </p:txBody>
      </p:sp>
      <p:sp>
        <p:nvSpPr>
          <p:cNvPr id="4" name="Slide Number Placeholder 3"/>
          <p:cNvSpPr>
            <a:spLocks noGrp="1"/>
          </p:cNvSpPr>
          <p:nvPr>
            <p:ph type="sldNum" sz="quarter" idx="10"/>
          </p:nvPr>
        </p:nvSpPr>
        <p:spPr/>
        <p:txBody>
          <a:bodyPr/>
          <a:lstStyle/>
          <a:p>
            <a:fld id="{FE65500F-EB65-4A50-A991-FDA6E49E8A93}" type="slidenum">
              <a:rPr lang="en-US" smtClean="0"/>
              <a:pPr/>
              <a:t>34</a:t>
            </a:fld>
            <a:endParaRPr lang="en-US"/>
          </a:p>
        </p:txBody>
      </p:sp>
    </p:spTree>
    <p:extLst>
      <p:ext uri="{BB962C8B-B14F-4D97-AF65-F5344CB8AC3E}">
        <p14:creationId xmlns:p14="http://schemas.microsoft.com/office/powerpoint/2010/main" val="2163404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35</a:t>
            </a:fld>
            <a:endParaRPr lang="en-US"/>
          </a:p>
        </p:txBody>
      </p:sp>
    </p:spTree>
    <p:extLst>
      <p:ext uri="{BB962C8B-B14F-4D97-AF65-F5344CB8AC3E}">
        <p14:creationId xmlns:p14="http://schemas.microsoft.com/office/powerpoint/2010/main" val="72370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http://disc.sci.gsfc.nasa.gov/education-and-outreach/additional/science-focus/ocean-color/soiree.shtmlhttp://earthobservatory.nasa.gov/Features/Martin/martin_5.php</a:t>
            </a:r>
          </a:p>
          <a:p>
            <a:endParaRPr lang="en-US" dirty="0"/>
          </a:p>
          <a:p>
            <a:r>
              <a:rPr lang="en-US" u="sng" dirty="0">
                <a:effectLst/>
              </a:rPr>
              <a:t>A </a:t>
            </a:r>
            <a:r>
              <a:rPr lang="en-US" u="sng" dirty="0" err="1">
                <a:effectLst/>
              </a:rPr>
              <a:t>mesoscale</a:t>
            </a:r>
            <a:r>
              <a:rPr lang="en-US" u="sng" dirty="0">
                <a:effectLst/>
              </a:rPr>
              <a:t> phytoplankton bloom in the polar Southern Ocean stimulated by iron fertilization"</a:t>
            </a:r>
            <a:r>
              <a:rPr lang="en-US" dirty="0"/>
              <a:t>, Philip W. Boyd, Andrew J. Watson, Cliff S. Law, Edward R. Abraham, Thomas </a:t>
            </a:r>
            <a:r>
              <a:rPr lang="en-US" dirty="0" err="1"/>
              <a:t>Trull</a:t>
            </a:r>
            <a:r>
              <a:rPr lang="en-US" dirty="0"/>
              <a:t>, Rob Murdoch, </a:t>
            </a:r>
            <a:r>
              <a:rPr lang="en-US" dirty="0" err="1"/>
              <a:t>Dorothee</a:t>
            </a:r>
            <a:r>
              <a:rPr lang="en-US" dirty="0"/>
              <a:t> C.E. Bakker, Andrew R. Bowie, K.O. </a:t>
            </a:r>
            <a:r>
              <a:rPr lang="en-US" dirty="0" err="1"/>
              <a:t>Buesseler</a:t>
            </a:r>
            <a:r>
              <a:rPr lang="en-US" dirty="0"/>
              <a:t>, Hoe Chang, Matthew </a:t>
            </a:r>
            <a:r>
              <a:rPr lang="en-US" dirty="0" err="1"/>
              <a:t>Charette</a:t>
            </a:r>
            <a:r>
              <a:rPr lang="en-US" dirty="0"/>
              <a:t>, Peter </a:t>
            </a:r>
            <a:r>
              <a:rPr lang="en-US" dirty="0" err="1"/>
              <a:t>Croot</a:t>
            </a:r>
            <a:r>
              <a:rPr lang="en-US" dirty="0"/>
              <a:t>, Ken Downing, </a:t>
            </a:r>
            <a:r>
              <a:rPr lang="en-US" dirty="0" err="1"/>
              <a:t>Russel</a:t>
            </a:r>
            <a:r>
              <a:rPr lang="en-US" dirty="0"/>
              <a:t> </a:t>
            </a:r>
            <a:r>
              <a:rPr lang="en-US" dirty="0" err="1"/>
              <a:t>Frew</a:t>
            </a:r>
            <a:r>
              <a:rPr lang="en-US" dirty="0"/>
              <a:t>, Mark Gall, Mark Hadfield, Julie Hall, Greg Jameson, Julie </a:t>
            </a:r>
            <a:r>
              <a:rPr lang="en-US" dirty="0" err="1"/>
              <a:t>LaRoche</a:t>
            </a:r>
            <a:r>
              <a:rPr lang="en-US" dirty="0"/>
              <a:t>, Malcolm </a:t>
            </a:r>
            <a:r>
              <a:rPr lang="en-US" dirty="0" err="1"/>
              <a:t>Liddicoat</a:t>
            </a:r>
            <a:r>
              <a:rPr lang="en-US" dirty="0"/>
              <a:t>, Roger Ling, Maria T. Maldonado, R. Michael McKay, Scott </a:t>
            </a:r>
            <a:r>
              <a:rPr lang="en-US" dirty="0" err="1"/>
              <a:t>Nodder</a:t>
            </a:r>
            <a:r>
              <a:rPr lang="en-US" dirty="0"/>
              <a:t>, Stu </a:t>
            </a:r>
            <a:r>
              <a:rPr lang="en-US" dirty="0" err="1"/>
              <a:t>Pickmere</a:t>
            </a:r>
            <a:r>
              <a:rPr lang="en-US" dirty="0"/>
              <a:t>, Rick </a:t>
            </a:r>
            <a:r>
              <a:rPr lang="en-US" dirty="0" err="1"/>
              <a:t>Pridmore</a:t>
            </a:r>
            <a:r>
              <a:rPr lang="en-US" dirty="0"/>
              <a:t>, Steve </a:t>
            </a:r>
            <a:r>
              <a:rPr lang="en-US" dirty="0" err="1"/>
              <a:t>Rintoul</a:t>
            </a:r>
            <a:r>
              <a:rPr lang="en-US" dirty="0"/>
              <a:t>, Karl Safi, Philip Sutton, Robert </a:t>
            </a:r>
            <a:r>
              <a:rPr lang="en-US" dirty="0" err="1"/>
              <a:t>Strzepek</a:t>
            </a:r>
            <a:r>
              <a:rPr lang="en-US" dirty="0"/>
              <a:t>, Kim </a:t>
            </a:r>
            <a:r>
              <a:rPr lang="en-US" dirty="0" err="1"/>
              <a:t>Tanneberger</a:t>
            </a:r>
            <a:r>
              <a:rPr lang="en-US" dirty="0"/>
              <a:t>, Suzanne Turner, Anya Waite, and John </a:t>
            </a:r>
            <a:r>
              <a:rPr lang="en-US" dirty="0" err="1"/>
              <a:t>Zeldis</a:t>
            </a:r>
            <a:r>
              <a:rPr lang="en-US" dirty="0"/>
              <a:t>. </a:t>
            </a:r>
            <a:br>
              <a:rPr lang="en-US" dirty="0"/>
            </a:br>
            <a:r>
              <a:rPr lang="en-US" i="1" dirty="0"/>
              <a:t>Nature</a:t>
            </a:r>
            <a:r>
              <a:rPr lang="en-US" dirty="0"/>
              <a:t>, Vol. </a:t>
            </a:r>
            <a:r>
              <a:rPr lang="en-US" b="1" dirty="0"/>
              <a:t>407</a:t>
            </a:r>
            <a:r>
              <a:rPr lang="en-US" dirty="0"/>
              <a:t>, 12 October 2000, pages 695-702.</a:t>
            </a:r>
          </a:p>
          <a:p>
            <a:endParaRPr lang="en-US" dirty="0"/>
          </a:p>
          <a:p>
            <a:r>
              <a:rPr lang="en-US" u="sng" dirty="0">
                <a:effectLst/>
              </a:rPr>
              <a:t>"Importance of stirring in the development of an iron-fertilized phytoplankton bloom"</a:t>
            </a:r>
            <a:r>
              <a:rPr lang="en-US" dirty="0"/>
              <a:t>, Edward R. Abraham, Cliff S. Law, Philip W. Boyd, Samantha J. Lavender, Maria T. Maldonado, and Andrew R. Bowie. </a:t>
            </a:r>
            <a:br>
              <a:rPr lang="en-US" dirty="0"/>
            </a:br>
            <a:r>
              <a:rPr lang="en-US" i="1" dirty="0"/>
              <a:t>Nature</a:t>
            </a:r>
            <a:r>
              <a:rPr lang="en-US" dirty="0"/>
              <a:t>, Vol. </a:t>
            </a:r>
            <a:r>
              <a:rPr lang="en-US" b="1" dirty="0"/>
              <a:t>407</a:t>
            </a:r>
            <a:r>
              <a:rPr lang="en-US" dirty="0"/>
              <a:t>, 12 October 2000, pages 727-730.</a:t>
            </a:r>
          </a:p>
          <a:p>
            <a:endParaRPr lang="en-US" dirty="0"/>
          </a:p>
          <a:p>
            <a:r>
              <a:rPr lang="en-US" u="sng" dirty="0">
                <a:effectLst/>
              </a:rPr>
              <a:t>"Effect of iron supply on Southern Ocean CO</a:t>
            </a:r>
            <a:r>
              <a:rPr lang="en-US" u="sng" baseline="-25000" dirty="0">
                <a:effectLst/>
              </a:rPr>
              <a:t>2</a:t>
            </a:r>
            <a:r>
              <a:rPr lang="en-US" u="sng" dirty="0">
                <a:effectLst/>
              </a:rPr>
              <a:t> uptake and implications for glacial atmospheric CO</a:t>
            </a:r>
            <a:r>
              <a:rPr lang="en-US" u="sng" baseline="-25000" dirty="0">
                <a:effectLst/>
              </a:rPr>
              <a:t>2</a:t>
            </a:r>
            <a:r>
              <a:rPr lang="en-US" u="sng" dirty="0">
                <a:effectLst/>
              </a:rPr>
              <a:t>"</a:t>
            </a:r>
            <a:r>
              <a:rPr lang="en-US" dirty="0"/>
              <a:t>, A.J. Watson, D.C.E. Bakker, A.J. </a:t>
            </a:r>
            <a:r>
              <a:rPr lang="en-US" dirty="0" err="1"/>
              <a:t>Ridgwell</a:t>
            </a:r>
            <a:r>
              <a:rPr lang="en-US" dirty="0"/>
              <a:t>, P.W. Boyd, and C.S. Law. </a:t>
            </a:r>
            <a:br>
              <a:rPr lang="en-US" dirty="0"/>
            </a:br>
            <a:r>
              <a:rPr lang="en-US" i="1" dirty="0"/>
              <a:t>Nature</a:t>
            </a:r>
            <a:r>
              <a:rPr lang="en-US" dirty="0"/>
              <a:t>, Vol. </a:t>
            </a:r>
            <a:r>
              <a:rPr lang="en-US" b="1" dirty="0"/>
              <a:t>407</a:t>
            </a:r>
            <a:r>
              <a:rPr lang="en-US" dirty="0"/>
              <a:t>, 12 October 2000, pages 730-733.</a:t>
            </a:r>
          </a:p>
          <a:p>
            <a:endParaRPr lang="en-US" dirty="0"/>
          </a:p>
          <a:p>
            <a:r>
              <a:rPr lang="en-US" u="sng" dirty="0">
                <a:effectLst/>
              </a:rPr>
              <a:t>"Glacial/interglacial variations in atmospheric carbon dioxide"</a:t>
            </a:r>
            <a:r>
              <a:rPr lang="en-US" dirty="0"/>
              <a:t>, Daniel M. </a:t>
            </a:r>
            <a:r>
              <a:rPr lang="en-US" dirty="0" err="1"/>
              <a:t>Sigman</a:t>
            </a:r>
            <a:r>
              <a:rPr lang="en-US" dirty="0"/>
              <a:t> and Edward A. Boyle. </a:t>
            </a:r>
            <a:br>
              <a:rPr lang="en-US" dirty="0"/>
            </a:br>
            <a:r>
              <a:rPr lang="en-US" i="1" dirty="0"/>
              <a:t>Nature</a:t>
            </a:r>
            <a:r>
              <a:rPr lang="en-US" dirty="0"/>
              <a:t>, Vol. </a:t>
            </a:r>
            <a:r>
              <a:rPr lang="en-US" b="1" dirty="0"/>
              <a:t>407</a:t>
            </a:r>
            <a:r>
              <a:rPr lang="en-US" dirty="0"/>
              <a:t>, 19 October 2000, pages 859-869.</a:t>
            </a:r>
          </a:p>
          <a:p>
            <a:endParaRPr lang="en-US" dirty="0"/>
          </a:p>
          <a:p>
            <a:r>
              <a:rPr lang="en-US" u="sng" dirty="0">
                <a:effectLst/>
              </a:rPr>
              <a:t>"Iron-stimulated changes in 13C fractionation and export by equatorial Pacific phytoplankton: Toward a </a:t>
            </a:r>
            <a:r>
              <a:rPr lang="en-US" u="sng" dirty="0" err="1">
                <a:effectLst/>
              </a:rPr>
              <a:t>paleo</a:t>
            </a:r>
            <a:r>
              <a:rPr lang="en-US" u="sng" dirty="0">
                <a:effectLst/>
              </a:rPr>
              <a:t> growth rate proxy"</a:t>
            </a:r>
            <a:r>
              <a:rPr lang="en-US" dirty="0"/>
              <a:t>, R.R. </a:t>
            </a:r>
            <a:r>
              <a:rPr lang="en-US" dirty="0" err="1"/>
              <a:t>Bidigare</a:t>
            </a:r>
            <a:r>
              <a:rPr lang="en-US" dirty="0"/>
              <a:t>, K.L. Hanson, K.O. </a:t>
            </a:r>
            <a:r>
              <a:rPr lang="en-US" dirty="0" err="1"/>
              <a:t>Buesseler</a:t>
            </a:r>
            <a:r>
              <a:rPr lang="en-US" dirty="0"/>
              <a:t>, S.G. </a:t>
            </a:r>
            <a:r>
              <a:rPr lang="en-US" dirty="0" err="1"/>
              <a:t>Wakeham</a:t>
            </a:r>
            <a:r>
              <a:rPr lang="en-US" dirty="0"/>
              <a:t>, K.H. Freeman, R.D. </a:t>
            </a:r>
            <a:r>
              <a:rPr lang="en-US" dirty="0" err="1"/>
              <a:t>Pancost</a:t>
            </a:r>
            <a:r>
              <a:rPr lang="en-US" dirty="0"/>
              <a:t>, F.J. </a:t>
            </a:r>
            <a:r>
              <a:rPr lang="en-US" dirty="0" err="1"/>
              <a:t>Millero</a:t>
            </a:r>
            <a:r>
              <a:rPr lang="en-US" dirty="0"/>
              <a:t>, P. </a:t>
            </a:r>
            <a:r>
              <a:rPr lang="en-US" dirty="0" err="1"/>
              <a:t>Steinbeg</a:t>
            </a:r>
            <a:r>
              <a:rPr lang="en-US" dirty="0"/>
              <a:t>, B.N. Pop, M. </a:t>
            </a:r>
            <a:r>
              <a:rPr lang="en-US" dirty="0" err="1"/>
              <a:t>Latasa</a:t>
            </a:r>
            <a:r>
              <a:rPr lang="en-US" dirty="0"/>
              <a:t>, M.R. Landry, and E.A. Laws. </a:t>
            </a:r>
            <a:br>
              <a:rPr lang="en-US" dirty="0"/>
            </a:br>
            <a:r>
              <a:rPr lang="en-US" i="1" dirty="0" err="1"/>
              <a:t>Paleoceanography</a:t>
            </a:r>
            <a:r>
              <a:rPr lang="en-US" dirty="0"/>
              <a:t>, </a:t>
            </a:r>
            <a:r>
              <a:rPr lang="en-US" b="1" dirty="0"/>
              <a:t>14</a:t>
            </a:r>
            <a:r>
              <a:rPr lang="en-US" dirty="0"/>
              <a:t>, 1999, pages 589-595.</a:t>
            </a:r>
          </a:p>
          <a:p>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10</a:t>
            </a:fld>
            <a:endParaRPr lang="en-US"/>
          </a:p>
        </p:txBody>
      </p:sp>
    </p:spTree>
    <p:extLst>
      <p:ext uri="{BB962C8B-B14F-4D97-AF65-F5344CB8AC3E}">
        <p14:creationId xmlns:p14="http://schemas.microsoft.com/office/powerpoint/2010/main" val="337700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3EC01-CD7A-45B4-ABC5-D650C3FDBF80}" type="slidenum">
              <a:rPr lang="en-US"/>
              <a:pPr/>
              <a:t>14</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pPr>
              <a:lnSpc>
                <a:spcPct val="80000"/>
              </a:lnSpc>
            </a:pPr>
            <a:r>
              <a:rPr lang="en-US" sz="800" b="1"/>
              <a:t>http://capita.wustl.edu/Asia-FarEast/reports/jgr/AsianDustEpisodeApril1998Web001112.htm</a:t>
            </a:r>
          </a:p>
          <a:p>
            <a:pPr>
              <a:lnSpc>
                <a:spcPct val="80000"/>
              </a:lnSpc>
            </a:pPr>
            <a:endParaRPr lang="en-US" sz="800" b="1"/>
          </a:p>
          <a:p>
            <a:pPr>
              <a:lnSpc>
                <a:spcPct val="80000"/>
              </a:lnSpc>
            </a:pPr>
            <a:r>
              <a:rPr lang="en-US" sz="800" b="1"/>
              <a:t>JGR-ATM. 106 (D16): 18317-18330 AUG 27 2001</a:t>
            </a:r>
          </a:p>
          <a:p>
            <a:pPr>
              <a:lnSpc>
                <a:spcPct val="80000"/>
              </a:lnSpc>
            </a:pPr>
            <a:r>
              <a:rPr lang="en-US" sz="800" b="1"/>
              <a:t>Power Point </a:t>
            </a:r>
            <a:r>
              <a:rPr lang="en-US" sz="800" b="1">
                <a:hlinkClick r:id="rId3"/>
              </a:rPr>
              <a:t>version</a:t>
            </a:r>
            <a:endParaRPr lang="en-US" sz="800" b="1">
              <a:hlinkClick r:id="rId4"/>
            </a:endParaRPr>
          </a:p>
          <a:p>
            <a:pPr>
              <a:lnSpc>
                <a:spcPct val="80000"/>
              </a:lnSpc>
            </a:pPr>
            <a:r>
              <a:rPr lang="en-US" sz="800" b="1">
                <a:hlinkClick r:id="rId4"/>
              </a:rPr>
              <a:t>The Asian Dust Events of April 1998</a:t>
            </a:r>
            <a:endParaRPr lang="en-US" sz="800" b="1"/>
          </a:p>
          <a:p>
            <a:pPr>
              <a:lnSpc>
                <a:spcPct val="80000"/>
              </a:lnSpc>
            </a:pPr>
            <a:r>
              <a:rPr lang="en-US" sz="800" b="1"/>
              <a:t>R. B. Husar1, D. M. Tratt2, B. A. Schichtel1, S. R. Falke1, F. Li1 D. Jaffe3, S. Gassó3, T. Gill4, N. S. Laulainen5, F. Lu6, M.C. Reheis7, Y. Chun8, D. Westphal9, B. N. Holben10, C. Gueymard 11, I. McKendry12, N. Kuring10, G. C. Feldman10, C. McClain10, R. J. Frouin13, J. Merrill14, D. DuBois15, F. Vignola16, T. Murayama17, S. Nickovic18, W. E. Wilson19, K. Sassen20, N. Sugimoto21, W.C. Malm22</a:t>
            </a:r>
          </a:p>
          <a:p>
            <a:pPr>
              <a:lnSpc>
                <a:spcPct val="80000"/>
              </a:lnSpc>
            </a:pPr>
            <a:r>
              <a:rPr lang="en-US" sz="800" b="1"/>
              <a:t>Abstract. On April 15 and 19 1998, two intense dust storms were generated over the Gobi Desert by springtime cold low pressure systems descending from the northwest.  The dust was detected and its evolution followed by it’s yellow color on SeaWiFS satellite images, routine surface-based monitoring and through serendipitous observations.  The April 15 dust cloud was recirculating and it was removed by a precipitating weather system over East Asia.  The April 19 dust cloud crossed the Pasicic ocean within 5 days, subsided to the surface along the mountain ranges between British Columbia and California and impacted severely the optical and the concentration environment of the region.  Over Asia, the dust clouds increased the albedo over the cloudless ocean and land by up to 10-20% but it reduced the near UV cloud reflectance, causing a yellow coloration of all surfaces. The yellow colored backscattering by the dust eludes plausible explanation using simple Mie theory with constant refractive index. Over the West Coast, the dust layer has increased the spectrally uniform optical depth to about 0.4, reduced the direct solar radiation by 30-40%, doubled the diffuse radiation and caused a whitish discoloration of the blue sky. On April 29, the average excess surface-level dust aerosol concentration over the valleys of the West Coast was about 20-50 µg/m3 with local peaks &gt;100 µg/m3. The duat mass mean diameter was 2-3 µm and the dust chemical fingerprints were evident throughout the West Coast and extended to Minnesota. The April 1998 dust event has impacted the surface aerosol concentration 2-3 times more then any other dust event since 1988.  The dust events were observed and interpreted by an ad-hoc international web-based virtual community. It would be useful to set up a community-supported web-based infrastructure to monitor the global aerosol pattern for such extreme aerosol events, alert and inform the interested communities and to facilitate collaborative analysis for improved air quality and disaster management.</a:t>
            </a:r>
          </a:p>
          <a:p>
            <a:pPr>
              <a:lnSpc>
                <a:spcPct val="80000"/>
              </a:lnSpc>
            </a:pPr>
            <a:endParaRPr lang="en-US" sz="800" b="1"/>
          </a:p>
          <a:p>
            <a:pPr>
              <a:lnSpc>
                <a:spcPct val="80000"/>
              </a:lnSpc>
            </a:pPr>
            <a:r>
              <a:rPr lang="en-US" sz="800" b="1"/>
              <a:t>Figure 4.</a:t>
            </a:r>
            <a:r>
              <a:rPr lang="en-US" sz="800"/>
              <a:t> Approximate location of the April 19 dust cloud over the Pacific Ocean between April 21-25. The approximate dust pattern was derived from the daily SeaWiFS images, GOES 9 and GOES 10 images and TOMS absorbing aerosol index data. Over the Pacific Ocean, the dust cloud followed the path of the springtime East-Asian aerosol plume shown by the contours of optical thickness derived from AVHRR data. </a:t>
            </a:r>
          </a:p>
        </p:txBody>
      </p:sp>
    </p:spTree>
    <p:extLst>
      <p:ext uri="{BB962C8B-B14F-4D97-AF65-F5344CB8AC3E}">
        <p14:creationId xmlns:p14="http://schemas.microsoft.com/office/powerpoint/2010/main" val="2876347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419DEF-E80B-477C-A04F-092A74F9D32C}" type="slidenum">
              <a:rPr lang="en-US"/>
              <a:pPr/>
              <a:t>16</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pPr>
              <a:lnSpc>
                <a:spcPct val="80000"/>
              </a:lnSpc>
            </a:pPr>
            <a:r>
              <a:rPr lang="en-US" sz="800" b="1"/>
              <a:t>Image 2 TOMS dust and smoke (equatorial Africa) image from 17 June 1999.</a:t>
            </a:r>
            <a:r>
              <a:rPr lang="en-US" sz="800"/>
              <a:t> </a:t>
            </a:r>
          </a:p>
          <a:p>
            <a:pPr>
              <a:lnSpc>
                <a:spcPct val="80000"/>
              </a:lnSpc>
            </a:pPr>
            <a:r>
              <a:rPr lang="en-US" sz="800"/>
              <a:t>The study's authors, Natalie Mahowald, a researcher at the National Center for Atmospheric Research, Boulder, Colo., and University of California, Santa Barbara (UCSB), and Lisa Kiehl, a graduate student at UCSB, believe the interaction between clouds and aerosols is critical for understanding climate change. Clouds play a pivotal role in reflecting and absorbing the Sun's rays. Clouds also absorb and reflect radiation emitted from Earth's surface. The dust and cloud interplay also helps explain rainfall patterns over the Sahara Desert and south of that area. </a:t>
            </a:r>
          </a:p>
          <a:p>
            <a:pPr>
              <a:lnSpc>
                <a:spcPct val="80000"/>
              </a:lnSpc>
            </a:pPr>
            <a:endParaRPr lang="en-US" sz="800"/>
          </a:p>
          <a:p>
            <a:pPr>
              <a:lnSpc>
                <a:spcPct val="80000"/>
              </a:lnSpc>
            </a:pPr>
            <a:r>
              <a:rPr lang="en-US" sz="800" b="1"/>
              <a:t>Image 3</a:t>
            </a:r>
            <a:r>
              <a:rPr lang="en-US" sz="800"/>
              <a:t> </a:t>
            </a:r>
            <a:r>
              <a:rPr lang="en-US" sz="800" b="1"/>
              <a:t>TOMS dust and smoke (equatorial Africa) image from 2 July 1999.</a:t>
            </a:r>
            <a:r>
              <a:rPr lang="en-US" sz="800"/>
              <a:t> </a:t>
            </a:r>
          </a:p>
          <a:p>
            <a:pPr>
              <a:lnSpc>
                <a:spcPct val="80000"/>
              </a:lnSpc>
            </a:pPr>
            <a:r>
              <a:rPr lang="en-US" sz="800"/>
              <a:t>In low clouds such as cumulus and stratocumulus clouds, near the Sahara desert, water attaches to the dust particles. Higher dust concentrations can suppress rainfall and enhance drought conditions, by dispersing water among the dust particles, so that water droplets are not heavy enough to fall. This creates more thin low clouds, and less rain. </a:t>
            </a:r>
          </a:p>
          <a:p>
            <a:pPr>
              <a:lnSpc>
                <a:spcPct val="80000"/>
              </a:lnSpc>
            </a:pPr>
            <a:r>
              <a:rPr lang="en-US" sz="800"/>
              <a:t>In high clouds, such as cirrus, cirrostratus, and deep convective clouds, there is some evidence that dust particles over wetter regions south of the desert provide surfaces for ice crystals to form around. These ice crystals grow rapidly, drawing moisture from surrounding cloud droplets, become heavier and fall, generating more rain and reducing the total amount of high clouds. </a:t>
            </a:r>
          </a:p>
          <a:p>
            <a:pPr>
              <a:lnSpc>
                <a:spcPct val="80000"/>
              </a:lnSpc>
            </a:pPr>
            <a:r>
              <a:rPr lang="en-US" sz="800"/>
              <a:t>Dust from North Africa, where the desert lies, has blown increasingly into the atmosphere since the 1960s. Though the reasons for this are not clearly understood, some scientists believe the increase may be linked to human activity. </a:t>
            </a:r>
          </a:p>
          <a:p>
            <a:pPr>
              <a:lnSpc>
                <a:spcPct val="80000"/>
              </a:lnSpc>
            </a:pPr>
            <a:r>
              <a:rPr lang="en-US" sz="800"/>
              <a:t>The study, which appeared in a recent issue of Geophysical Research Letters, used 16 years of monthly mean observations from satellites, ground stations, and computer models to look at the relationship between dust particles in the air, called mineral aerosols, and cloud properties. </a:t>
            </a:r>
          </a:p>
          <a:p>
            <a:pPr>
              <a:lnSpc>
                <a:spcPct val="80000"/>
              </a:lnSpc>
            </a:pPr>
            <a:r>
              <a:rPr lang="en-US" sz="800"/>
              <a:t>Data on how many and how thick clouds were, and cloud top pressure and temperature, came from NASA's International Satellite Cloud Climatology Project (ISCCP). ISCCP data covered 1984 to 1999 and combined Advanced Very High Resolution Radiometer (AVHRR) data from 3 satellites created and launched by NASA, including GOES-8, GOES-10, and GOES-12. </a:t>
            </a:r>
          </a:p>
          <a:p>
            <a:pPr>
              <a:lnSpc>
                <a:spcPct val="80000"/>
              </a:lnSpc>
            </a:pPr>
            <a:r>
              <a:rPr lang="en-US" sz="800"/>
              <a:t>The study also used data from the Total Ozone Mapping Spectrometer (TOMS) instrument to determine the amount of radiation being absorbed by aerosols between 1984 and 1990. Data from the ground in Barbados was collected by the University of Miami. </a:t>
            </a:r>
          </a:p>
          <a:p>
            <a:pPr>
              <a:lnSpc>
                <a:spcPct val="80000"/>
              </a:lnSpc>
            </a:pPr>
            <a:r>
              <a:rPr lang="en-US" sz="800"/>
              <a:t>This is the first long-term regional study to confirm observations that mineral aerosols in both low and high clouds can act as kernels for precipitation to form around. It is also the first study to suggest that African dust interacts with clouds over a large region. </a:t>
            </a:r>
          </a:p>
          <a:p>
            <a:pPr>
              <a:lnSpc>
                <a:spcPct val="80000"/>
              </a:lnSpc>
            </a:pPr>
            <a:r>
              <a:rPr lang="en-US" sz="800"/>
              <a:t>The study found a positive correlation between low altitude cloud amounts and dust at the coast of North Africa, which supports the theory that dust particles act as a place for water droplets to form around in thin low clouds. </a:t>
            </a:r>
          </a:p>
          <a:p>
            <a:pPr>
              <a:lnSpc>
                <a:spcPct val="80000"/>
              </a:lnSpc>
            </a:pPr>
            <a:r>
              <a:rPr lang="en-US" sz="800"/>
              <a:t>The researchers also found a negative association between high clouds and dust along the equator across North Africa and the Atlantic Ocean. That is, more dust creates heavy ice particles in high clouds that rain down and ultimately reduce high cloud amounts. Still, since there are no long term ground measurements for dust and high clouds in these areas, and because it has been hard to measure these high clouds with satellites, it is difficult to make firm conclusions regarding ice forming around dust kernels, high clouds and rainfall. </a:t>
            </a:r>
          </a:p>
          <a:p>
            <a:pPr>
              <a:lnSpc>
                <a:spcPct val="80000"/>
              </a:lnSpc>
            </a:pPr>
            <a:r>
              <a:rPr lang="en-US" sz="800"/>
              <a:t>NASA's Earth Science Enterprise is committed to studying the primary causes of the Earth system variability, including both natural and human-induced causes. </a:t>
            </a:r>
          </a:p>
          <a:p>
            <a:pPr>
              <a:lnSpc>
                <a:spcPct val="80000"/>
              </a:lnSpc>
            </a:pPr>
            <a:r>
              <a:rPr lang="en-US" sz="800"/>
              <a:t>NASA funded the study in cooperation with National Science Foundation. The study exemplifies the unique advantages of space-based platforms for monitoring global transport, interactions, and feedbacks of aerosols. </a:t>
            </a:r>
          </a:p>
        </p:txBody>
      </p:sp>
    </p:spTree>
    <p:extLst>
      <p:ext uri="{BB962C8B-B14F-4D97-AF65-F5344CB8AC3E}">
        <p14:creationId xmlns:p14="http://schemas.microsoft.com/office/powerpoint/2010/main" val="345026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86E4A0-D0C6-40A2-9278-4DE476D52428}" type="slidenum">
              <a:rPr lang="en-US"/>
              <a:pPr/>
              <a:t>19</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a:t>http://toms.gsfc.nasa.gov/aerosols/aerosols_v8.html</a:t>
            </a:r>
          </a:p>
        </p:txBody>
      </p:sp>
    </p:spTree>
    <p:extLst>
      <p:ext uri="{BB962C8B-B14F-4D97-AF65-F5344CB8AC3E}">
        <p14:creationId xmlns:p14="http://schemas.microsoft.com/office/powerpoint/2010/main" val="3461231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http://dwb.unl.edu/teacher/nsf/c09/c09links/www.casahome.org/sulphur.htm</a:t>
            </a:r>
          </a:p>
          <a:p>
            <a:r>
              <a:rPr lang="en-US" dirty="0" err="1"/>
              <a:t>SOx</a:t>
            </a:r>
            <a:r>
              <a:rPr lang="en-US" dirty="0"/>
              <a:t> refers to all </a:t>
            </a:r>
            <a:r>
              <a:rPr lang="en-US" dirty="0" err="1"/>
              <a:t>sulphur</a:t>
            </a:r>
            <a:r>
              <a:rPr lang="en-US" dirty="0"/>
              <a:t> oxides, the two major ones being </a:t>
            </a:r>
            <a:r>
              <a:rPr lang="en-US" dirty="0" err="1"/>
              <a:t>sulphur</a:t>
            </a:r>
            <a:r>
              <a:rPr lang="en-US" dirty="0"/>
              <a:t> dioxide (SO2) and </a:t>
            </a:r>
            <a:r>
              <a:rPr lang="en-US" dirty="0" err="1"/>
              <a:t>sulphur</a:t>
            </a:r>
            <a:r>
              <a:rPr lang="en-US" dirty="0"/>
              <a:t> trioxide (SO3). </a:t>
            </a:r>
            <a:r>
              <a:rPr lang="en-US" dirty="0" err="1"/>
              <a:t>Sulphur</a:t>
            </a:r>
            <a:r>
              <a:rPr lang="en-US" dirty="0"/>
              <a:t> dioxide is a </a:t>
            </a:r>
            <a:r>
              <a:rPr lang="en-US" dirty="0" err="1"/>
              <a:t>colourless</a:t>
            </a:r>
            <a:r>
              <a:rPr lang="en-US" dirty="0"/>
              <a:t> gas with a pungent, irritating </a:t>
            </a:r>
            <a:r>
              <a:rPr lang="en-US" dirty="0" err="1"/>
              <a:t>odour</a:t>
            </a:r>
            <a:r>
              <a:rPr lang="en-US" dirty="0"/>
              <a:t> and taste. It is highly soluble in water forming weakly acidic </a:t>
            </a:r>
            <a:r>
              <a:rPr lang="en-US" dirty="0" err="1"/>
              <a:t>sulphurous</a:t>
            </a:r>
            <a:r>
              <a:rPr lang="en-US" dirty="0"/>
              <a:t> acid. When </a:t>
            </a:r>
            <a:r>
              <a:rPr lang="en-US" dirty="0" err="1"/>
              <a:t>sulphur</a:t>
            </a:r>
            <a:r>
              <a:rPr lang="en-US" dirty="0"/>
              <a:t> dioxide combines with the oxygen (O2) in the air some </a:t>
            </a:r>
            <a:r>
              <a:rPr lang="en-US" dirty="0" err="1"/>
              <a:t>sulphur</a:t>
            </a:r>
            <a:r>
              <a:rPr lang="en-US" dirty="0"/>
              <a:t> trioxide is slowly formed. </a:t>
            </a:r>
            <a:r>
              <a:rPr lang="en-US" dirty="0" err="1"/>
              <a:t>Sulphur</a:t>
            </a:r>
            <a:r>
              <a:rPr lang="en-US" dirty="0"/>
              <a:t> trioxide rapidly combines with water to produce </a:t>
            </a:r>
            <a:r>
              <a:rPr lang="en-US" dirty="0" err="1"/>
              <a:t>sulphuric</a:t>
            </a:r>
            <a:r>
              <a:rPr lang="en-US" dirty="0"/>
              <a:t> acid. The lifespan of </a:t>
            </a:r>
            <a:r>
              <a:rPr lang="en-US" dirty="0" err="1"/>
              <a:t>sulphur</a:t>
            </a:r>
            <a:r>
              <a:rPr lang="en-US" dirty="0"/>
              <a:t> oxides in the atmosphere is from 4 to 10 days.</a:t>
            </a:r>
          </a:p>
          <a:p>
            <a:r>
              <a:rPr lang="en-US" dirty="0" err="1"/>
              <a:t>Sulphur</a:t>
            </a:r>
            <a:r>
              <a:rPr lang="en-US" dirty="0"/>
              <a:t> dioxide is used in many industrial processes such as chemical preparation, refining, pulp-making and solvent extraction. </a:t>
            </a:r>
            <a:r>
              <a:rPr lang="en-US" dirty="0" err="1"/>
              <a:t>Sulphur</a:t>
            </a:r>
            <a:r>
              <a:rPr lang="en-US" dirty="0"/>
              <a:t> dioxide is also used in the preparation and preservation of food because it prevents bacterial growth and the browning of fruit.</a:t>
            </a:r>
          </a:p>
          <a:p>
            <a:r>
              <a:rPr lang="en-US" b="1" dirty="0"/>
              <a:t>Sources</a:t>
            </a:r>
            <a:endParaRPr lang="en-US" dirty="0"/>
          </a:p>
          <a:p>
            <a:r>
              <a:rPr lang="en-US" dirty="0"/>
              <a:t>Natural sources of </a:t>
            </a:r>
            <a:r>
              <a:rPr lang="en-US" dirty="0" err="1"/>
              <a:t>sulphur</a:t>
            </a:r>
            <a:r>
              <a:rPr lang="en-US" dirty="0"/>
              <a:t> dioxide include volcanoes and hot springs. </a:t>
            </a:r>
            <a:r>
              <a:rPr lang="en-US" dirty="0" err="1"/>
              <a:t>Sulphur</a:t>
            </a:r>
            <a:r>
              <a:rPr lang="en-US" dirty="0"/>
              <a:t> dioxide is also formed by the oxidation of hydrogen </a:t>
            </a:r>
            <a:r>
              <a:rPr lang="en-US" dirty="0" err="1"/>
              <a:t>sulphide</a:t>
            </a:r>
            <a:r>
              <a:rPr lang="en-US" dirty="0"/>
              <a:t> (H2S), a toxic gas that smells like rotten eggs. Oxidation occurs when hydrogen </a:t>
            </a:r>
            <a:r>
              <a:rPr lang="en-US" dirty="0" err="1"/>
              <a:t>sulphide</a:t>
            </a:r>
            <a:r>
              <a:rPr lang="en-US" dirty="0"/>
              <a:t> combines with the oxygen in air. Hydrogen </a:t>
            </a:r>
            <a:r>
              <a:rPr lang="en-US" dirty="0" err="1"/>
              <a:t>sulphide</a:t>
            </a:r>
            <a:r>
              <a:rPr lang="en-US" dirty="0"/>
              <a:t> is released by marshes and other places on land and in oceans where biological decay is taking place. Hydrogen </a:t>
            </a:r>
            <a:r>
              <a:rPr lang="en-US" dirty="0" err="1"/>
              <a:t>sulphide</a:t>
            </a:r>
            <a:r>
              <a:rPr lang="en-US" dirty="0"/>
              <a:t> is frequently found with natural gas. These deposits are referred to as sour gas.</a:t>
            </a:r>
          </a:p>
          <a:p>
            <a:r>
              <a:rPr lang="en-US" dirty="0"/>
              <a:t>Man-made sources of </a:t>
            </a:r>
            <a:r>
              <a:rPr lang="en-US" dirty="0" err="1"/>
              <a:t>sulphur</a:t>
            </a:r>
            <a:r>
              <a:rPr lang="en-US" dirty="0"/>
              <a:t> dioxide include sour gas processing, oil sands production, coal combustion, ore refining, chemical manufacturing and other fossil fuel processing and burning.</a:t>
            </a:r>
          </a:p>
          <a:p>
            <a:r>
              <a:rPr lang="en-US" dirty="0"/>
              <a:t>Canada's </a:t>
            </a:r>
            <a:r>
              <a:rPr lang="en-US" dirty="0" err="1"/>
              <a:t>sulphur</a:t>
            </a:r>
            <a:r>
              <a:rPr lang="en-US" dirty="0"/>
              <a:t> dioxide emissions are about 15 percent of those of the United States, and Alberta's emissions are about 15 percent of Canada's.</a:t>
            </a:r>
          </a:p>
          <a:p>
            <a:r>
              <a:rPr lang="en-US" dirty="0"/>
              <a:t>Of the 626 </a:t>
            </a:r>
            <a:r>
              <a:rPr lang="en-US" dirty="0" err="1"/>
              <a:t>kilotonnes</a:t>
            </a:r>
            <a:r>
              <a:rPr lang="en-US" dirty="0"/>
              <a:t> of </a:t>
            </a:r>
            <a:r>
              <a:rPr lang="en-US" dirty="0" err="1"/>
              <a:t>sulphur</a:t>
            </a:r>
            <a:r>
              <a:rPr lang="en-US" dirty="0"/>
              <a:t> dioxide emitted in Alberta in 1988, sour gas plants accounted for 38 percent, oil sands 29 percent and coal-fired power plants 16 percent. </a:t>
            </a:r>
            <a:r>
              <a:rPr lang="en-US" dirty="0" err="1"/>
              <a:t>Sulphur</a:t>
            </a:r>
            <a:r>
              <a:rPr lang="en-US" dirty="0"/>
              <a:t> trioxide is generally emitted with </a:t>
            </a:r>
            <a:r>
              <a:rPr lang="en-US" dirty="0" err="1"/>
              <a:t>sulphur</a:t>
            </a:r>
            <a:r>
              <a:rPr lang="en-US" dirty="0"/>
              <a:t> dioxide at about one to five percent of the </a:t>
            </a:r>
            <a:r>
              <a:rPr lang="en-US" dirty="0" err="1"/>
              <a:t>sulphur</a:t>
            </a:r>
            <a:r>
              <a:rPr lang="en-US" dirty="0"/>
              <a:t> dioxide emission rate.</a:t>
            </a:r>
          </a:p>
          <a:p>
            <a:r>
              <a:rPr lang="en-US" dirty="0" err="1"/>
              <a:t>Wikipediia</a:t>
            </a:r>
            <a:endParaRPr lang="en-US" dirty="0"/>
          </a:p>
          <a:p>
            <a:r>
              <a:rPr lang="en-US" dirty="0" err="1"/>
              <a:t>NO</a:t>
            </a:r>
            <a:r>
              <a:rPr lang="en-US" i="1" baseline="-25000" dirty="0" err="1"/>
              <a:t>x</a:t>
            </a:r>
            <a:r>
              <a:rPr lang="en-US" dirty="0"/>
              <a:t> (often written </a:t>
            </a:r>
            <a:r>
              <a:rPr lang="en-US" dirty="0" err="1"/>
              <a:t>NOx</a:t>
            </a:r>
            <a:r>
              <a:rPr lang="en-US" dirty="0"/>
              <a:t>) refers to </a:t>
            </a:r>
            <a:r>
              <a:rPr lang="en-US" dirty="0">
                <a:hlinkClick r:id="rId3" tooltip="Nitric oxide"/>
              </a:rPr>
              <a:t>NO</a:t>
            </a:r>
            <a:r>
              <a:rPr lang="en-US" dirty="0"/>
              <a:t> and </a:t>
            </a:r>
            <a:r>
              <a:rPr lang="en-US" dirty="0">
                <a:hlinkClick r:id="rId4" tooltip="Nitrogen dioxide"/>
              </a:rPr>
              <a:t>NO</a:t>
            </a:r>
            <a:r>
              <a:rPr lang="en-US" baseline="-25000" dirty="0">
                <a:hlinkClick r:id="rId4" tooltip="Nitrogen dioxide"/>
              </a:rPr>
              <a:t>2</a:t>
            </a:r>
            <a:r>
              <a:rPr lang="en-US" dirty="0"/>
              <a:t>. They are produced during </a:t>
            </a:r>
            <a:r>
              <a:rPr lang="en-US" dirty="0">
                <a:hlinkClick r:id="rId5" tooltip="Combustion"/>
              </a:rPr>
              <a:t>combustion</a:t>
            </a:r>
            <a:r>
              <a:rPr lang="en-US" dirty="0"/>
              <a:t>, especially at high temperature. These two chemicals are important trace species in Earth's atmosphere. In the </a:t>
            </a:r>
            <a:r>
              <a:rPr lang="en-US" dirty="0">
                <a:hlinkClick r:id="rId6" tooltip="Troposphere"/>
              </a:rPr>
              <a:t>troposphere</a:t>
            </a:r>
            <a:r>
              <a:rPr lang="en-US" dirty="0"/>
              <a:t>, during daylight, NO reacts with partly oxidized organic species (or the </a:t>
            </a:r>
            <a:r>
              <a:rPr lang="en-US" dirty="0" err="1">
                <a:hlinkClick r:id="rId7" tooltip="Hydroperoxyl"/>
              </a:rPr>
              <a:t>peroxy</a:t>
            </a:r>
            <a:r>
              <a:rPr lang="en-US" dirty="0">
                <a:hlinkClick r:id="rId7" tooltip="Hydroperoxyl"/>
              </a:rPr>
              <a:t> radical</a:t>
            </a:r>
            <a:r>
              <a:rPr lang="en-US" dirty="0"/>
              <a:t>) to form NO</a:t>
            </a:r>
            <a:r>
              <a:rPr lang="en-US" baseline="-25000" dirty="0"/>
              <a:t>2</a:t>
            </a:r>
            <a:r>
              <a:rPr lang="en-US" dirty="0"/>
              <a:t>, which is then </a:t>
            </a:r>
            <a:r>
              <a:rPr lang="en-US" dirty="0" err="1">
                <a:hlinkClick r:id="rId8" tooltip="Photodissociation"/>
              </a:rPr>
              <a:t>photolyzed</a:t>
            </a:r>
            <a:r>
              <a:rPr lang="en-US" dirty="0"/>
              <a:t> by sunlight to reform NO:</a:t>
            </a:r>
          </a:p>
          <a:p>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22</a:t>
            </a:fld>
            <a:endParaRPr lang="en-US"/>
          </a:p>
        </p:txBody>
      </p:sp>
    </p:spTree>
    <p:extLst>
      <p:ext uri="{BB962C8B-B14F-4D97-AF65-F5344CB8AC3E}">
        <p14:creationId xmlns:p14="http://schemas.microsoft.com/office/powerpoint/2010/main" val="82078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08090-1476-43D5-8AFF-6CAD475B3C3C}" type="slidenum">
              <a:rPr lang="en-US"/>
              <a:pPr/>
              <a:t>24</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t>Science 2003  Akimoto 2003</a:t>
            </a:r>
          </a:p>
          <a:p>
            <a:endParaRPr lang="en-US"/>
          </a:p>
        </p:txBody>
      </p:sp>
    </p:spTree>
    <p:extLst>
      <p:ext uri="{BB962C8B-B14F-4D97-AF65-F5344CB8AC3E}">
        <p14:creationId xmlns:p14="http://schemas.microsoft.com/office/powerpoint/2010/main" val="3096876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FDF90-248D-42A1-8930-8BBD758F36C4}" type="slidenum">
              <a:rPr lang="en-US"/>
              <a:pPr/>
              <a:t>25</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dirty="0"/>
              <a:t>Science 2003  Akimoto 2003</a:t>
            </a:r>
          </a:p>
          <a:p>
            <a:endParaRPr lang="en-US" dirty="0"/>
          </a:p>
          <a:p>
            <a:endParaRPr lang="en-US" dirty="0"/>
          </a:p>
        </p:txBody>
      </p:sp>
    </p:spTree>
    <p:extLst>
      <p:ext uri="{BB962C8B-B14F-4D97-AF65-F5344CB8AC3E}">
        <p14:creationId xmlns:p14="http://schemas.microsoft.com/office/powerpoint/2010/main" val="1241898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The August 2003 electrical blackout that affected over</a:t>
            </a:r>
          </a:p>
          <a:p>
            <a:r>
              <a:rPr lang="en-US" sz="1200" b="0" i="0" u="none" strike="noStrike" kern="1200" baseline="0" dirty="0">
                <a:solidFill>
                  <a:schemeClr val="tx1"/>
                </a:solidFill>
                <a:latin typeface="Arial" charset="0"/>
                <a:ea typeface="+mn-ea"/>
                <a:cs typeface="+mn-cs"/>
              </a:rPr>
              <a:t>100 power plants in the northeastern U.S. and southeastern</a:t>
            </a:r>
          </a:p>
          <a:p>
            <a:r>
              <a:rPr lang="en-US" sz="1200" b="0" i="0" u="none" strike="noStrike" kern="1200" baseline="0" dirty="0">
                <a:solidFill>
                  <a:schemeClr val="tx1"/>
                </a:solidFill>
                <a:latin typeface="Arial" charset="0"/>
                <a:ea typeface="+mn-ea"/>
                <a:cs typeface="+mn-cs"/>
              </a:rPr>
              <a:t>Canada provided a unique opportunity to evaluate the</a:t>
            </a:r>
          </a:p>
          <a:p>
            <a:r>
              <a:rPr lang="en-US" sz="1200" b="0" i="0" u="none" strike="noStrike" kern="1200" baseline="0" dirty="0">
                <a:solidFill>
                  <a:schemeClr val="tx1"/>
                </a:solidFill>
                <a:latin typeface="Arial" charset="0"/>
                <a:ea typeface="+mn-ea"/>
                <a:cs typeface="+mn-cs"/>
              </a:rPr>
              <a:t>contribution of power plant emissions to regional haze</a:t>
            </a:r>
          </a:p>
          <a:p>
            <a:r>
              <a:rPr lang="en-US" sz="1200" b="0" i="0" u="none" strike="noStrike" kern="1200" baseline="0" dirty="0">
                <a:solidFill>
                  <a:schemeClr val="tx1"/>
                </a:solidFill>
                <a:latin typeface="Arial" charset="0"/>
                <a:ea typeface="+mn-ea"/>
                <a:cs typeface="+mn-cs"/>
              </a:rPr>
              <a:t>and ozone (O3).</a:t>
            </a:r>
          </a:p>
          <a:p>
            <a:endParaRPr lang="en-US" dirty="0"/>
          </a:p>
        </p:txBody>
      </p:sp>
      <p:sp>
        <p:nvSpPr>
          <p:cNvPr id="4" name="Slide Number Placeholder 3"/>
          <p:cNvSpPr>
            <a:spLocks noGrp="1"/>
          </p:cNvSpPr>
          <p:nvPr>
            <p:ph type="sldNum" sz="quarter" idx="10"/>
          </p:nvPr>
        </p:nvSpPr>
        <p:spPr/>
        <p:txBody>
          <a:bodyPr/>
          <a:lstStyle/>
          <a:p>
            <a:fld id="{FE65500F-EB65-4A50-A991-FDA6E49E8A93}" type="slidenum">
              <a:rPr lang="en-US" smtClean="0"/>
              <a:pPr/>
              <a:t>27</a:t>
            </a:fld>
            <a:endParaRPr lang="en-US"/>
          </a:p>
        </p:txBody>
      </p:sp>
    </p:spTree>
    <p:extLst>
      <p:ext uri="{BB962C8B-B14F-4D97-AF65-F5344CB8AC3E}">
        <p14:creationId xmlns:p14="http://schemas.microsoft.com/office/powerpoint/2010/main" val="4078460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E66979-3FA0-4907-A9D9-7643DCF4384F}" type="slidenum">
              <a:rPr lang="en-US"/>
              <a:pPr/>
              <a:t>‹#›</a:t>
            </a:fld>
            <a:endParaRPr lang="en-US"/>
          </a:p>
        </p:txBody>
      </p:sp>
    </p:spTree>
    <p:extLst>
      <p:ext uri="{BB962C8B-B14F-4D97-AF65-F5344CB8AC3E}">
        <p14:creationId xmlns:p14="http://schemas.microsoft.com/office/powerpoint/2010/main" val="265321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036C8B-05DB-444F-8ADE-F0EE00B7401C}" type="slidenum">
              <a:rPr lang="en-US"/>
              <a:pPr/>
              <a:t>‹#›</a:t>
            </a:fld>
            <a:endParaRPr lang="en-US"/>
          </a:p>
        </p:txBody>
      </p:sp>
    </p:spTree>
    <p:extLst>
      <p:ext uri="{BB962C8B-B14F-4D97-AF65-F5344CB8AC3E}">
        <p14:creationId xmlns:p14="http://schemas.microsoft.com/office/powerpoint/2010/main" val="133588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BF0DC5-C2C7-477F-A874-149BF2D3035F}" type="slidenum">
              <a:rPr lang="en-US"/>
              <a:pPr/>
              <a:t>‹#›</a:t>
            </a:fld>
            <a:endParaRPr lang="en-US"/>
          </a:p>
        </p:txBody>
      </p:sp>
    </p:spTree>
    <p:extLst>
      <p:ext uri="{BB962C8B-B14F-4D97-AF65-F5344CB8AC3E}">
        <p14:creationId xmlns:p14="http://schemas.microsoft.com/office/powerpoint/2010/main" val="57934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A03E564-65B2-49FC-A808-160ECE0851E8}" type="slidenum">
              <a:rPr lang="en-US"/>
              <a:pPr/>
              <a:t>‹#›</a:t>
            </a:fld>
            <a:endParaRPr lang="en-US"/>
          </a:p>
        </p:txBody>
      </p:sp>
    </p:spTree>
    <p:extLst>
      <p:ext uri="{BB962C8B-B14F-4D97-AF65-F5344CB8AC3E}">
        <p14:creationId xmlns:p14="http://schemas.microsoft.com/office/powerpoint/2010/main" val="161819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4E29E5-CD29-4DED-A487-4ECDEACE3CC7}" type="slidenum">
              <a:rPr lang="en-US"/>
              <a:pPr/>
              <a:t>‹#›</a:t>
            </a:fld>
            <a:endParaRPr lang="en-US"/>
          </a:p>
        </p:txBody>
      </p:sp>
    </p:spTree>
    <p:extLst>
      <p:ext uri="{BB962C8B-B14F-4D97-AF65-F5344CB8AC3E}">
        <p14:creationId xmlns:p14="http://schemas.microsoft.com/office/powerpoint/2010/main" val="289484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46C52CD-FAAA-40D4-AC97-042297F11638}" type="slidenum">
              <a:rPr lang="en-US"/>
              <a:pPr/>
              <a:t>‹#›</a:t>
            </a:fld>
            <a:endParaRPr lang="en-US"/>
          </a:p>
        </p:txBody>
      </p:sp>
    </p:spTree>
    <p:extLst>
      <p:ext uri="{BB962C8B-B14F-4D97-AF65-F5344CB8AC3E}">
        <p14:creationId xmlns:p14="http://schemas.microsoft.com/office/powerpoint/2010/main" val="69613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1A9190B-7842-4FC5-9BBE-98343A398358}" type="slidenum">
              <a:rPr lang="en-US"/>
              <a:pPr/>
              <a:t>‹#›</a:t>
            </a:fld>
            <a:endParaRPr lang="en-US"/>
          </a:p>
        </p:txBody>
      </p:sp>
    </p:spTree>
    <p:extLst>
      <p:ext uri="{BB962C8B-B14F-4D97-AF65-F5344CB8AC3E}">
        <p14:creationId xmlns:p14="http://schemas.microsoft.com/office/powerpoint/2010/main" val="374582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9B404E0-6DBC-43BE-B55D-68FC564AF3AC}" type="slidenum">
              <a:rPr lang="en-US"/>
              <a:pPr/>
              <a:t>‹#›</a:t>
            </a:fld>
            <a:endParaRPr lang="en-US"/>
          </a:p>
        </p:txBody>
      </p:sp>
    </p:spTree>
    <p:extLst>
      <p:ext uri="{BB962C8B-B14F-4D97-AF65-F5344CB8AC3E}">
        <p14:creationId xmlns:p14="http://schemas.microsoft.com/office/powerpoint/2010/main" val="184919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9DFFB6E-9FE2-415E-8D70-87A320746290}" type="slidenum">
              <a:rPr lang="en-US"/>
              <a:pPr/>
              <a:t>‹#›</a:t>
            </a:fld>
            <a:endParaRPr lang="en-US"/>
          </a:p>
        </p:txBody>
      </p:sp>
    </p:spTree>
    <p:extLst>
      <p:ext uri="{BB962C8B-B14F-4D97-AF65-F5344CB8AC3E}">
        <p14:creationId xmlns:p14="http://schemas.microsoft.com/office/powerpoint/2010/main" val="28623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ACD77C9-D26D-46E7-A3AC-C36DC80DF3F9}" type="slidenum">
              <a:rPr lang="en-US"/>
              <a:pPr/>
              <a:t>‹#›</a:t>
            </a:fld>
            <a:endParaRPr lang="en-US"/>
          </a:p>
        </p:txBody>
      </p:sp>
    </p:spTree>
    <p:extLst>
      <p:ext uri="{BB962C8B-B14F-4D97-AF65-F5344CB8AC3E}">
        <p14:creationId xmlns:p14="http://schemas.microsoft.com/office/powerpoint/2010/main" val="324225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F36832-F7E9-467F-BF00-820937BC645E}" type="slidenum">
              <a:rPr lang="en-US"/>
              <a:pPr/>
              <a:t>‹#›</a:t>
            </a:fld>
            <a:endParaRPr lang="en-US"/>
          </a:p>
        </p:txBody>
      </p:sp>
    </p:spTree>
    <p:extLst>
      <p:ext uri="{BB962C8B-B14F-4D97-AF65-F5344CB8AC3E}">
        <p14:creationId xmlns:p14="http://schemas.microsoft.com/office/powerpoint/2010/main" val="401801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366713"/>
            <a:ext cx="61722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42900" y="2133600"/>
            <a:ext cx="6172200" cy="6034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B8A2710-E953-4ED1-B4D9-779E576D81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wmf"/><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wmf"/></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wmf"/><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logo&#10;&#10;Description automatically generated">
            <a:extLst>
              <a:ext uri="{FF2B5EF4-FFF2-40B4-BE49-F238E27FC236}">
                <a16:creationId xmlns:a16="http://schemas.microsoft.com/office/drawing/2014/main" id="{13505D90-AF57-6547-8403-718817035535}"/>
              </a:ext>
            </a:extLst>
          </p:cNvPr>
          <p:cNvPicPr>
            <a:picLocks noChangeAspect="1"/>
          </p:cNvPicPr>
          <p:nvPr/>
        </p:nvPicPr>
        <p:blipFill rotWithShape="1">
          <a:blip r:embed="rId2">
            <a:extLst>
              <a:ext uri="{28A0092B-C50C-407E-A947-70E740481C1C}">
                <a14:useLocalDpi xmlns:a14="http://schemas.microsoft.com/office/drawing/2010/main" val="0"/>
              </a:ext>
            </a:extLst>
          </a:blip>
          <a:srcRect l="3226"/>
          <a:stretch/>
        </p:blipFill>
        <p:spPr>
          <a:xfrm>
            <a:off x="20" y="10"/>
            <a:ext cx="6857980" cy="9143990"/>
          </a:xfrm>
          <a:prstGeom prst="rect">
            <a:avLst/>
          </a:prstGeom>
        </p:spPr>
      </p:pic>
    </p:spTree>
    <p:extLst>
      <p:ext uri="{BB962C8B-B14F-4D97-AF65-F5344CB8AC3E}">
        <p14:creationId xmlns:p14="http://schemas.microsoft.com/office/powerpoint/2010/main" val="4290496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4367" y="6299090"/>
            <a:ext cx="4785256" cy="2707123"/>
          </a:xfrm>
          <a:prstGeom prst="rect">
            <a:avLst/>
          </a:prstGeom>
        </p:spPr>
      </p:pic>
      <p:pic>
        <p:nvPicPr>
          <p:cNvPr id="4" name="Picture 3"/>
          <p:cNvPicPr>
            <a:picLocks noChangeAspect="1"/>
          </p:cNvPicPr>
          <p:nvPr/>
        </p:nvPicPr>
        <p:blipFill>
          <a:blip r:embed="rId4"/>
          <a:stretch>
            <a:fillRect/>
          </a:stretch>
        </p:blipFill>
        <p:spPr>
          <a:xfrm>
            <a:off x="1182823" y="2978807"/>
            <a:ext cx="4876800" cy="3105150"/>
          </a:xfrm>
          <a:prstGeom prst="rect">
            <a:avLst/>
          </a:prstGeom>
        </p:spPr>
      </p:pic>
      <p:pic>
        <p:nvPicPr>
          <p:cNvPr id="5" name="Picture 4"/>
          <p:cNvPicPr>
            <a:picLocks noChangeAspect="1"/>
          </p:cNvPicPr>
          <p:nvPr/>
        </p:nvPicPr>
        <p:blipFill>
          <a:blip r:embed="rId5"/>
          <a:stretch>
            <a:fillRect/>
          </a:stretch>
        </p:blipFill>
        <p:spPr>
          <a:xfrm>
            <a:off x="1716223" y="239549"/>
            <a:ext cx="3810000" cy="2524125"/>
          </a:xfrm>
          <a:prstGeom prst="rect">
            <a:avLst/>
          </a:prstGeom>
        </p:spPr>
      </p:pic>
    </p:spTree>
    <p:extLst>
      <p:ext uri="{BB962C8B-B14F-4D97-AF65-F5344CB8AC3E}">
        <p14:creationId xmlns:p14="http://schemas.microsoft.com/office/powerpoint/2010/main" val="1432366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51" y="3994698"/>
            <a:ext cx="6315075" cy="340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77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85" y="1405573"/>
            <a:ext cx="4841875" cy="1317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7766" name="Rectangle 6"/>
          <p:cNvSpPr>
            <a:spLocks noChangeArrowheads="1"/>
          </p:cNvSpPr>
          <p:nvPr/>
        </p:nvSpPr>
        <p:spPr bwMode="auto">
          <a:xfrm>
            <a:off x="809539" y="6366423"/>
            <a:ext cx="3414712" cy="304800"/>
          </a:xfrm>
          <a:prstGeom prst="rect">
            <a:avLst/>
          </a:prstGeom>
          <a:solidFill>
            <a:srgbClr val="FFCC00">
              <a:alpha val="47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7" name="Rectangle 7"/>
          <p:cNvSpPr>
            <a:spLocks noChangeArrowheads="1"/>
          </p:cNvSpPr>
          <p:nvPr/>
        </p:nvSpPr>
        <p:spPr bwMode="auto">
          <a:xfrm>
            <a:off x="2014451" y="6214023"/>
            <a:ext cx="2190750" cy="158750"/>
          </a:xfrm>
          <a:prstGeom prst="rect">
            <a:avLst/>
          </a:prstGeom>
          <a:solidFill>
            <a:srgbClr val="FFCC00">
              <a:alpha val="47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24.png"/>
          <p:cNvPicPr>
            <a:picLocks noChangeAspect="1"/>
          </p:cNvPicPr>
          <p:nvPr/>
        </p:nvPicPr>
        <p:blipFill>
          <a:blip r:embed="rId2"/>
          <a:stretch>
            <a:fillRect/>
          </a:stretch>
        </p:blipFill>
        <p:spPr>
          <a:xfrm>
            <a:off x="1046196" y="4463607"/>
            <a:ext cx="4759003" cy="4521899"/>
          </a:xfrm>
          <a:prstGeom prst="rect">
            <a:avLst/>
          </a:prstGeom>
          <a:ln w="12700">
            <a:miter lim="400000"/>
          </a:ln>
        </p:spPr>
      </p:pic>
      <p:pic>
        <p:nvPicPr>
          <p:cNvPr id="216" name="image25.png"/>
          <p:cNvPicPr>
            <a:picLocks noChangeAspect="1"/>
          </p:cNvPicPr>
          <p:nvPr/>
        </p:nvPicPr>
        <p:blipFill>
          <a:blip r:embed="rId3"/>
          <a:stretch>
            <a:fillRect/>
          </a:stretch>
        </p:blipFill>
        <p:spPr>
          <a:xfrm>
            <a:off x="831659" y="282512"/>
            <a:ext cx="5188078" cy="1385773"/>
          </a:xfrm>
          <a:prstGeom prst="rect">
            <a:avLst/>
          </a:prstGeom>
          <a:ln w="12700">
            <a:miter lim="400000"/>
          </a:ln>
        </p:spPr>
      </p:pic>
      <p:pic>
        <p:nvPicPr>
          <p:cNvPr id="217" name="image26.png"/>
          <p:cNvPicPr>
            <a:picLocks noChangeAspect="1"/>
          </p:cNvPicPr>
          <p:nvPr/>
        </p:nvPicPr>
        <p:blipFill>
          <a:blip r:embed="rId4"/>
          <a:stretch>
            <a:fillRect/>
          </a:stretch>
        </p:blipFill>
        <p:spPr>
          <a:xfrm>
            <a:off x="2299222" y="1778012"/>
            <a:ext cx="2252951" cy="2675209"/>
          </a:xfrm>
          <a:prstGeom prst="rect">
            <a:avLst/>
          </a:prstGeom>
          <a:ln w="12700">
            <a:miter lim="400000"/>
          </a:ln>
        </p:spPr>
      </p:pic>
    </p:spTree>
    <p:extLst>
      <p:ext uri="{BB962C8B-B14F-4D97-AF65-F5344CB8AC3E}">
        <p14:creationId xmlns:p14="http://schemas.microsoft.com/office/powerpoint/2010/main" val="14738019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9398" y="672516"/>
            <a:ext cx="2835108" cy="36903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4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710113"/>
            <a:ext cx="5524500" cy="414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665163"/>
            <a:ext cx="6230937" cy="2395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59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941763"/>
            <a:ext cx="5934075" cy="264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5958" name="Text Box 6"/>
          <p:cNvSpPr txBox="1">
            <a:spLocks noChangeArrowheads="1"/>
          </p:cNvSpPr>
          <p:nvPr/>
        </p:nvSpPr>
        <p:spPr bwMode="auto">
          <a:xfrm>
            <a:off x="4533900" y="6634163"/>
            <a:ext cx="17319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600"/>
              <a:t>Husar et al. 2001</a:t>
            </a:r>
          </a:p>
        </p:txBody>
      </p:sp>
      <p:sp>
        <p:nvSpPr>
          <p:cNvPr id="125959" name="Rectangle 7"/>
          <p:cNvSpPr>
            <a:spLocks noChangeArrowheads="1"/>
          </p:cNvSpPr>
          <p:nvPr/>
        </p:nvSpPr>
        <p:spPr bwMode="auto">
          <a:xfrm>
            <a:off x="330200" y="2635250"/>
            <a:ext cx="6165850" cy="342900"/>
          </a:xfrm>
          <a:prstGeom prst="rect">
            <a:avLst/>
          </a:prstGeom>
          <a:solidFill>
            <a:srgbClr val="FFFF00">
              <a:alpha val="4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0" name="Rectangle 8"/>
          <p:cNvSpPr>
            <a:spLocks noChangeArrowheads="1"/>
          </p:cNvSpPr>
          <p:nvPr/>
        </p:nvSpPr>
        <p:spPr bwMode="auto">
          <a:xfrm>
            <a:off x="5137150" y="2514600"/>
            <a:ext cx="1428750" cy="120650"/>
          </a:xfrm>
          <a:prstGeom prst="rect">
            <a:avLst/>
          </a:prstGeom>
          <a:solidFill>
            <a:srgbClr val="FFFF00">
              <a:alpha val="4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9085" y="2323380"/>
            <a:ext cx="5139267" cy="4660712"/>
            <a:chOff x="841263" y="1866178"/>
            <a:chExt cx="5139267" cy="4660712"/>
          </a:xfrm>
        </p:grpSpPr>
        <p:pic>
          <p:nvPicPr>
            <p:cNvPr id="2" name="Picture 1"/>
            <p:cNvPicPr>
              <a:picLocks noChangeAspect="1"/>
            </p:cNvPicPr>
            <p:nvPr/>
          </p:nvPicPr>
          <p:blipFill>
            <a:blip r:embed="rId2"/>
            <a:stretch>
              <a:fillRect/>
            </a:stretch>
          </p:blipFill>
          <p:spPr>
            <a:xfrm>
              <a:off x="841263" y="1866178"/>
              <a:ext cx="5139267" cy="4660712"/>
            </a:xfrm>
            <a:prstGeom prst="rect">
              <a:avLst/>
            </a:prstGeom>
          </p:spPr>
        </p:pic>
        <p:sp>
          <p:nvSpPr>
            <p:cNvPr id="4" name="Rectangle 3"/>
            <p:cNvSpPr/>
            <p:nvPr/>
          </p:nvSpPr>
          <p:spPr>
            <a:xfrm>
              <a:off x="1582275" y="4260624"/>
              <a:ext cx="2610118" cy="11591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98434" y="4391559"/>
              <a:ext cx="3163908" cy="11591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28485" y="4479565"/>
              <a:ext cx="1244956" cy="11591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5505861" y="2790591"/>
            <a:ext cx="441146" cy="230832"/>
          </a:xfrm>
          <a:prstGeom prst="rect">
            <a:avLst/>
          </a:prstGeom>
          <a:noFill/>
        </p:spPr>
        <p:txBody>
          <a:bodyPr wrap="none" rtlCol="0">
            <a:spAutoFit/>
          </a:bodyPr>
          <a:lstStyle/>
          <a:p>
            <a:r>
              <a:rPr lang="en-US" sz="900"/>
              <a:t>2013</a:t>
            </a:r>
          </a:p>
        </p:txBody>
      </p:sp>
      <p:sp>
        <p:nvSpPr>
          <p:cNvPr id="8" name="TextBox 7"/>
          <p:cNvSpPr txBox="1"/>
          <p:nvPr/>
        </p:nvSpPr>
        <p:spPr>
          <a:xfrm>
            <a:off x="841263" y="447218"/>
            <a:ext cx="5371407" cy="954107"/>
          </a:xfrm>
          <a:prstGeom prst="rect">
            <a:avLst/>
          </a:prstGeom>
          <a:noFill/>
        </p:spPr>
        <p:txBody>
          <a:bodyPr wrap="none" rtlCol="0">
            <a:spAutoFit/>
          </a:bodyPr>
          <a:lstStyle/>
          <a:p>
            <a:pPr algn="ctr"/>
            <a:r>
              <a:rPr lang="en-US" sz="2800" dirty="0"/>
              <a:t>Dust from Africa </a:t>
            </a:r>
            <a:r>
              <a:rPr lang="en-US" sz="2800"/>
              <a:t>can even affect </a:t>
            </a:r>
          </a:p>
          <a:p>
            <a:pPr algn="ctr"/>
            <a:r>
              <a:rPr lang="en-US" sz="2800" dirty="0"/>
              <a:t>air quality in Texas</a:t>
            </a:r>
          </a:p>
        </p:txBody>
      </p:sp>
    </p:spTree>
    <p:extLst>
      <p:ext uri="{BB962C8B-B14F-4D97-AF65-F5344CB8AC3E}">
        <p14:creationId xmlns:p14="http://schemas.microsoft.com/office/powerpoint/2010/main" val="9681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04C328B9-1524-0243-9690-4F35521E3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393700"/>
            <a:ext cx="6350000" cy="8356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C498C4E-E6C6-114C-A060-A2CC1090B2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04940" y="2145596"/>
            <a:ext cx="4160714" cy="3498781"/>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6A2A0369-3F68-2246-AD94-5DB980205BE1}"/>
              </a:ext>
            </a:extLst>
          </p:cNvPr>
          <p:cNvSpPr/>
          <p:nvPr/>
        </p:nvSpPr>
        <p:spPr>
          <a:xfrm>
            <a:off x="1452240" y="713691"/>
            <a:ext cx="3696846" cy="584775"/>
          </a:xfrm>
          <a:prstGeom prst="rect">
            <a:avLst/>
          </a:prstGeom>
        </p:spPr>
        <p:txBody>
          <a:bodyPr wrap="none">
            <a:spAutoFit/>
          </a:bodyPr>
          <a:lstStyle/>
          <a:p>
            <a:pPr algn="ctr"/>
            <a:r>
              <a:rPr lang="en-US" sz="3200" b="1" i="1" dirty="0">
                <a:latin typeface="Times New Roman" pitchFamily="18" charset="0"/>
              </a:rPr>
              <a:t>From the sea to land</a:t>
            </a:r>
          </a:p>
        </p:txBody>
      </p:sp>
      <p:pic>
        <p:nvPicPr>
          <p:cNvPr id="4" name="Picture 3">
            <a:extLst>
              <a:ext uri="{FF2B5EF4-FFF2-40B4-BE49-F238E27FC236}">
                <a16:creationId xmlns:a16="http://schemas.microsoft.com/office/drawing/2014/main" id="{A0045315-CBEC-AD46-979E-DF2CB90283A6}"/>
              </a:ext>
            </a:extLst>
          </p:cNvPr>
          <p:cNvPicPr>
            <a:picLocks noChangeAspect="1"/>
          </p:cNvPicPr>
          <p:nvPr/>
        </p:nvPicPr>
        <p:blipFill>
          <a:blip r:embed="rId3"/>
          <a:stretch>
            <a:fillRect/>
          </a:stretch>
        </p:blipFill>
        <p:spPr>
          <a:xfrm>
            <a:off x="3880185" y="6407854"/>
            <a:ext cx="2400300" cy="1181100"/>
          </a:xfrm>
          <a:prstGeom prst="rect">
            <a:avLst/>
          </a:prstGeom>
        </p:spPr>
      </p:pic>
      <p:pic>
        <p:nvPicPr>
          <p:cNvPr id="5" name="Picture 4">
            <a:extLst>
              <a:ext uri="{FF2B5EF4-FFF2-40B4-BE49-F238E27FC236}">
                <a16:creationId xmlns:a16="http://schemas.microsoft.com/office/drawing/2014/main" id="{E45B991A-632C-F543-90DA-43A83B7AD0C6}"/>
              </a:ext>
            </a:extLst>
          </p:cNvPr>
          <p:cNvPicPr>
            <a:picLocks noChangeAspect="1"/>
          </p:cNvPicPr>
          <p:nvPr/>
        </p:nvPicPr>
        <p:blipFill>
          <a:blip r:embed="rId4"/>
          <a:stretch>
            <a:fillRect/>
          </a:stretch>
        </p:blipFill>
        <p:spPr>
          <a:xfrm>
            <a:off x="447843" y="6071936"/>
            <a:ext cx="2900947" cy="1740568"/>
          </a:xfrm>
          <a:prstGeom prst="rect">
            <a:avLst/>
          </a:prstGeom>
        </p:spPr>
      </p:pic>
    </p:spTree>
    <p:extLst>
      <p:ext uri="{BB962C8B-B14F-4D97-AF65-F5344CB8AC3E}">
        <p14:creationId xmlns:p14="http://schemas.microsoft.com/office/powerpoint/2010/main" val="2727588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AC8B7-A25D-CF48-8103-CA9E72781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38" y="0"/>
            <a:ext cx="6464524" cy="9144000"/>
          </a:xfrm>
          <a:prstGeom prst="rect">
            <a:avLst/>
          </a:prstGeom>
        </p:spPr>
      </p:pic>
    </p:spTree>
    <p:extLst>
      <p:ext uri="{BB962C8B-B14F-4D97-AF65-F5344CB8AC3E}">
        <p14:creationId xmlns:p14="http://schemas.microsoft.com/office/powerpoint/2010/main" val="3374573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3052763"/>
            <a:ext cx="3756025"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08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112713"/>
            <a:ext cx="3765550" cy="2825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08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6145213"/>
            <a:ext cx="3830638" cy="287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433388" y="842963"/>
            <a:ext cx="6635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Times New Roman" pitchFamily="18" charset="0"/>
              </a:rPr>
              <a:t>Dust</a:t>
            </a:r>
          </a:p>
        </p:txBody>
      </p:sp>
      <p:sp>
        <p:nvSpPr>
          <p:cNvPr id="120838" name="Text Box 6"/>
          <p:cNvSpPr txBox="1">
            <a:spLocks noChangeArrowheads="1"/>
          </p:cNvSpPr>
          <p:nvPr/>
        </p:nvSpPr>
        <p:spPr bwMode="auto">
          <a:xfrm>
            <a:off x="352425" y="1301750"/>
            <a:ext cx="889000" cy="398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Times New Roman" pitchFamily="18" charset="0"/>
              </a:rPr>
              <a:t>Smoke</a:t>
            </a:r>
          </a:p>
        </p:txBody>
      </p:sp>
      <p:sp>
        <p:nvSpPr>
          <p:cNvPr id="120839" name="Line 7"/>
          <p:cNvSpPr>
            <a:spLocks noChangeShapeType="1"/>
          </p:cNvSpPr>
          <p:nvPr/>
        </p:nvSpPr>
        <p:spPr bwMode="auto">
          <a:xfrm>
            <a:off x="1133475" y="1060450"/>
            <a:ext cx="1854200" cy="127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0" name="Line 8"/>
          <p:cNvSpPr>
            <a:spLocks noChangeShapeType="1"/>
          </p:cNvSpPr>
          <p:nvPr/>
        </p:nvSpPr>
        <p:spPr bwMode="auto">
          <a:xfrm>
            <a:off x="1296988" y="1530350"/>
            <a:ext cx="1854200" cy="127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C2B280-FB39-7445-B037-EA6C48E06FA8}"/>
              </a:ext>
            </a:extLst>
          </p:cNvPr>
          <p:cNvSpPr txBox="1"/>
          <p:nvPr/>
        </p:nvSpPr>
        <p:spPr>
          <a:xfrm>
            <a:off x="494950" y="687897"/>
            <a:ext cx="2454518" cy="369332"/>
          </a:xfrm>
          <a:prstGeom prst="rect">
            <a:avLst/>
          </a:prstGeom>
          <a:noFill/>
        </p:spPr>
        <p:txBody>
          <a:bodyPr wrap="none" rtlCol="0">
            <a:spAutoFit/>
          </a:bodyPr>
          <a:lstStyle/>
          <a:p>
            <a:r>
              <a:rPr lang="en-US" dirty="0"/>
              <a:t>Atmospheric Pressure</a:t>
            </a:r>
          </a:p>
        </p:txBody>
      </p:sp>
      <p:pic>
        <p:nvPicPr>
          <p:cNvPr id="7" name="Picture 6" descr="A close up of a logo&#10;&#10;Description automatically generated">
            <a:extLst>
              <a:ext uri="{FF2B5EF4-FFF2-40B4-BE49-F238E27FC236}">
                <a16:creationId xmlns:a16="http://schemas.microsoft.com/office/drawing/2014/main" id="{E6DF36C5-3CF9-C943-89F4-952CA53685B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239"/>
                    </a14:imgEffect>
                    <a14:imgEffect>
                      <a14:saturation sat="78000"/>
                    </a14:imgEffect>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201740" y="4884790"/>
            <a:ext cx="2454519" cy="3973983"/>
          </a:xfrm>
          <a:prstGeom prst="rect">
            <a:avLst/>
          </a:prstGeom>
        </p:spPr>
      </p:pic>
    </p:spTree>
    <p:extLst>
      <p:ext uri="{BB962C8B-B14F-4D97-AF65-F5344CB8AC3E}">
        <p14:creationId xmlns:p14="http://schemas.microsoft.com/office/powerpoint/2010/main" val="252048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39.png"/>
          <p:cNvPicPr>
            <a:picLocks noChangeAspect="1"/>
          </p:cNvPicPr>
          <p:nvPr/>
        </p:nvPicPr>
        <p:blipFill>
          <a:blip r:embed="rId2"/>
          <a:stretch>
            <a:fillRect/>
          </a:stretch>
        </p:blipFill>
        <p:spPr>
          <a:xfrm>
            <a:off x="1690688" y="319088"/>
            <a:ext cx="3402013" cy="2043112"/>
          </a:xfrm>
          <a:prstGeom prst="rect">
            <a:avLst/>
          </a:prstGeom>
          <a:ln w="12700">
            <a:miter lim="400000"/>
          </a:ln>
        </p:spPr>
      </p:pic>
      <p:pic>
        <p:nvPicPr>
          <p:cNvPr id="259" name="image40.png"/>
          <p:cNvPicPr>
            <a:picLocks noChangeAspect="1"/>
          </p:cNvPicPr>
          <p:nvPr/>
        </p:nvPicPr>
        <p:blipFill>
          <a:blip r:embed="rId3"/>
          <a:stretch>
            <a:fillRect/>
          </a:stretch>
        </p:blipFill>
        <p:spPr>
          <a:xfrm>
            <a:off x="3750918" y="5951813"/>
            <a:ext cx="2273300" cy="3033713"/>
          </a:xfrm>
          <a:prstGeom prst="rect">
            <a:avLst/>
          </a:prstGeom>
          <a:ln w="12700">
            <a:miter lim="400000"/>
          </a:ln>
        </p:spPr>
      </p:pic>
      <p:pic>
        <p:nvPicPr>
          <p:cNvPr id="4" name="Picture 3"/>
          <p:cNvPicPr>
            <a:picLocks noChangeAspect="1"/>
          </p:cNvPicPr>
          <p:nvPr/>
        </p:nvPicPr>
        <p:blipFill rotWithShape="1">
          <a:blip r:embed="rId4"/>
          <a:srcRect r="66353"/>
          <a:stretch/>
        </p:blipFill>
        <p:spPr>
          <a:xfrm>
            <a:off x="858561" y="6057004"/>
            <a:ext cx="1588638" cy="2575131"/>
          </a:xfrm>
          <a:prstGeom prst="rect">
            <a:avLst/>
          </a:prstGeom>
        </p:spPr>
      </p:pic>
      <p:grpSp>
        <p:nvGrpSpPr>
          <p:cNvPr id="6" name="Group 5"/>
          <p:cNvGrpSpPr/>
          <p:nvPr/>
        </p:nvGrpSpPr>
        <p:grpSpPr>
          <a:xfrm>
            <a:off x="1474787" y="2457450"/>
            <a:ext cx="4200526" cy="3221039"/>
            <a:chOff x="1474787" y="2457450"/>
            <a:chExt cx="4200526" cy="3221039"/>
          </a:xfrm>
        </p:grpSpPr>
        <p:pic>
          <p:nvPicPr>
            <p:cNvPr id="257" name="image38.png"/>
            <p:cNvPicPr>
              <a:picLocks noChangeAspect="1"/>
            </p:cNvPicPr>
            <p:nvPr/>
          </p:nvPicPr>
          <p:blipFill>
            <a:blip r:embed="rId5"/>
            <a:stretch>
              <a:fillRect/>
            </a:stretch>
          </p:blipFill>
          <p:spPr>
            <a:xfrm>
              <a:off x="1474787" y="2457450"/>
              <a:ext cx="4200526" cy="3221039"/>
            </a:xfrm>
            <a:prstGeom prst="rect">
              <a:avLst/>
            </a:prstGeom>
            <a:ln w="12700">
              <a:miter lim="400000"/>
            </a:ln>
          </p:spPr>
        </p:pic>
        <p:sp>
          <p:nvSpPr>
            <p:cNvPr id="5" name="Rectangle 4"/>
            <p:cNvSpPr/>
            <p:nvPr/>
          </p:nvSpPr>
          <p:spPr>
            <a:xfrm>
              <a:off x="5133557" y="5063984"/>
              <a:ext cx="110435" cy="134178"/>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Arial"/>
              </a:endParaRPr>
            </a:p>
          </p:txBody>
        </p:sp>
      </p:grpSp>
    </p:spTree>
    <p:extLst>
      <p:ext uri="{BB962C8B-B14F-4D97-AF65-F5344CB8AC3E}">
        <p14:creationId xmlns:p14="http://schemas.microsoft.com/office/powerpoint/2010/main" val="368116872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38FC2-C2AE-9441-8705-1A59DC77D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838200"/>
            <a:ext cx="5778500" cy="7467600"/>
          </a:xfrm>
          <a:prstGeom prst="rect">
            <a:avLst/>
          </a:prstGeom>
        </p:spPr>
      </p:pic>
    </p:spTree>
    <p:extLst>
      <p:ext uri="{BB962C8B-B14F-4D97-AF65-F5344CB8AC3E}">
        <p14:creationId xmlns:p14="http://schemas.microsoft.com/office/powerpoint/2010/main" val="538841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00050" y="508000"/>
            <a:ext cx="6057900" cy="1727200"/>
          </a:xfrm>
          <a:noFill/>
          <a:ln/>
        </p:spPr>
        <p:txBody>
          <a:bodyPr lIns="92075" tIns="46038" rIns="92075" bIns="46038"/>
          <a:lstStyle/>
          <a:p>
            <a:r>
              <a:rPr lang="en-US" sz="4000" b="1">
                <a:solidFill>
                  <a:schemeClr val="tx1"/>
                </a:solidFill>
              </a:rPr>
              <a:t>Atmospheric Composition Affects Atmospheric Chemistry</a:t>
            </a:r>
          </a:p>
        </p:txBody>
      </p:sp>
      <p:sp>
        <p:nvSpPr>
          <p:cNvPr id="130051" name="Text Box 3"/>
          <p:cNvSpPr txBox="1">
            <a:spLocks noChangeArrowheads="1"/>
          </p:cNvSpPr>
          <p:nvPr/>
        </p:nvSpPr>
        <p:spPr bwMode="auto">
          <a:xfrm>
            <a:off x="400050" y="2743200"/>
            <a:ext cx="6191250" cy="3811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2800">
                <a:latin typeface="Times New Roman" pitchFamily="18" charset="0"/>
              </a:rPr>
              <a:t>Increasing tropospheric ozone</a:t>
            </a:r>
          </a:p>
          <a:p>
            <a:r>
              <a:rPr lang="en-US" sz="2800">
                <a:latin typeface="Times New Roman" pitchFamily="18" charset="0"/>
              </a:rPr>
              <a:t>	</a:t>
            </a:r>
            <a:r>
              <a:rPr lang="en-US" sz="2400">
                <a:latin typeface="Times New Roman" pitchFamily="18" charset="0"/>
              </a:rPr>
              <a:t>Due to NO</a:t>
            </a:r>
            <a:r>
              <a:rPr lang="en-US" sz="2400" baseline="-25000">
                <a:latin typeface="Times New Roman" pitchFamily="18" charset="0"/>
              </a:rPr>
              <a:t>x </a:t>
            </a:r>
            <a:r>
              <a:rPr lang="en-US" sz="2400">
                <a:latin typeface="Times New Roman" pitchFamily="18" charset="0"/>
              </a:rPr>
              <a:t>(NO &amp; NO</a:t>
            </a:r>
            <a:r>
              <a:rPr lang="en-US" sz="2400" baseline="-25000">
                <a:latin typeface="Times New Roman" pitchFamily="18" charset="0"/>
              </a:rPr>
              <a:t>2</a:t>
            </a:r>
            <a:r>
              <a:rPr lang="en-US" sz="2400">
                <a:latin typeface="Times New Roman" pitchFamily="18" charset="0"/>
              </a:rPr>
              <a:t>) emissions</a:t>
            </a:r>
          </a:p>
          <a:p>
            <a:r>
              <a:rPr lang="en-US" sz="2400">
                <a:latin typeface="Times New Roman" pitchFamily="18" charset="0"/>
              </a:rPr>
              <a:t>	And hydrocarbon emissions</a:t>
            </a:r>
          </a:p>
          <a:p>
            <a:endParaRPr lang="en-US" sz="2800">
              <a:latin typeface="Times New Roman" pitchFamily="18" charset="0"/>
            </a:endParaRPr>
          </a:p>
          <a:p>
            <a:r>
              <a:rPr lang="en-US" sz="2800">
                <a:latin typeface="Times New Roman" pitchFamily="18" charset="0"/>
              </a:rPr>
              <a:t>Increasing acid deposition</a:t>
            </a:r>
          </a:p>
          <a:p>
            <a:r>
              <a:rPr lang="en-US" sz="2800">
                <a:latin typeface="Times New Roman" pitchFamily="18" charset="0"/>
              </a:rPr>
              <a:t>	</a:t>
            </a:r>
            <a:r>
              <a:rPr lang="en-US" sz="2400">
                <a:latin typeface="Times New Roman" pitchFamily="18" charset="0"/>
              </a:rPr>
              <a:t>Due to H</a:t>
            </a:r>
            <a:r>
              <a:rPr lang="en-US" sz="2400" baseline="-25000">
                <a:latin typeface="Times New Roman" pitchFamily="18" charset="0"/>
              </a:rPr>
              <a:t>2</a:t>
            </a:r>
            <a:r>
              <a:rPr lang="en-US" sz="2400">
                <a:latin typeface="Times New Roman" pitchFamily="18" charset="0"/>
              </a:rPr>
              <a:t>SO</a:t>
            </a:r>
            <a:r>
              <a:rPr lang="en-US" sz="2400" baseline="-25000">
                <a:latin typeface="Times New Roman" pitchFamily="18" charset="0"/>
              </a:rPr>
              <a:t>4</a:t>
            </a:r>
            <a:r>
              <a:rPr lang="en-US" sz="2400">
                <a:latin typeface="Times New Roman" pitchFamily="18" charset="0"/>
              </a:rPr>
              <a:t> &amp; HNO</a:t>
            </a:r>
            <a:r>
              <a:rPr lang="en-US" sz="2400" baseline="-25000">
                <a:latin typeface="Times New Roman" pitchFamily="18" charset="0"/>
              </a:rPr>
              <a:t>3</a:t>
            </a:r>
          </a:p>
          <a:p>
            <a:r>
              <a:rPr lang="en-US" sz="2400" baseline="-25000">
                <a:latin typeface="Times New Roman" pitchFamily="18" charset="0"/>
              </a:rPr>
              <a:t>	</a:t>
            </a:r>
            <a:r>
              <a:rPr lang="en-US" sz="2400">
                <a:latin typeface="Times New Roman" pitchFamily="18" charset="0"/>
              </a:rPr>
              <a:t>Formed from SO</a:t>
            </a:r>
            <a:r>
              <a:rPr lang="en-US" sz="2400" baseline="-25000">
                <a:latin typeface="Times New Roman" pitchFamily="18" charset="0"/>
              </a:rPr>
              <a:t>x</a:t>
            </a:r>
            <a:r>
              <a:rPr lang="en-US" sz="2400">
                <a:latin typeface="Times New Roman" pitchFamily="18" charset="0"/>
              </a:rPr>
              <a:t> &amp; NO</a:t>
            </a:r>
            <a:r>
              <a:rPr lang="en-US" sz="2400" baseline="-25000">
                <a:latin typeface="Times New Roman" pitchFamily="18" charset="0"/>
              </a:rPr>
              <a:t>x </a:t>
            </a:r>
            <a:r>
              <a:rPr lang="en-US" sz="2400">
                <a:latin typeface="Times New Roman" pitchFamily="18" charset="0"/>
              </a:rPr>
              <a:t>emissions</a:t>
            </a:r>
          </a:p>
          <a:p>
            <a:endParaRPr lang="en-US" sz="2800">
              <a:latin typeface="Times New Roman" pitchFamily="18" charset="0"/>
            </a:endParaRPr>
          </a:p>
          <a:p>
            <a:endParaRPr lang="en-US" sz="2800">
              <a:latin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14350" y="431800"/>
            <a:ext cx="5829300" cy="1524000"/>
          </a:xfrm>
        </p:spPr>
        <p:txBody>
          <a:bodyPr/>
          <a:lstStyle/>
          <a:p>
            <a:r>
              <a:rPr lang="en-US" sz="3600" b="1">
                <a:solidFill>
                  <a:schemeClr val="tx1"/>
                </a:solidFill>
              </a:rPr>
              <a:t>Oxidized N &amp; S gases </a:t>
            </a:r>
            <a:br>
              <a:rPr lang="en-US" sz="3600" b="1">
                <a:solidFill>
                  <a:schemeClr val="tx1"/>
                </a:solidFill>
              </a:rPr>
            </a:br>
            <a:r>
              <a:rPr lang="en-US" sz="3600" b="1">
                <a:solidFill>
                  <a:schemeClr val="tx1"/>
                </a:solidFill>
              </a:rPr>
              <a:t>result from combustion</a:t>
            </a:r>
          </a:p>
        </p:txBody>
      </p:sp>
      <p:sp>
        <p:nvSpPr>
          <p:cNvPr id="131075" name="Rectangle 3"/>
          <p:cNvSpPr>
            <a:spLocks noChangeArrowheads="1"/>
          </p:cNvSpPr>
          <p:nvPr/>
        </p:nvSpPr>
        <p:spPr bwMode="auto">
          <a:xfrm>
            <a:off x="1284288" y="2730500"/>
            <a:ext cx="4972050" cy="2900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3600">
                <a:latin typeface="Times New Roman" pitchFamily="18" charset="0"/>
              </a:rPr>
              <a:t>NO</a:t>
            </a:r>
            <a:r>
              <a:rPr lang="en-US" sz="3600" baseline="-25000">
                <a:latin typeface="Times New Roman" pitchFamily="18" charset="0"/>
              </a:rPr>
              <a:t>x</a:t>
            </a:r>
            <a:r>
              <a:rPr lang="en-US" sz="3200">
                <a:latin typeface="Times New Roman" pitchFamily="18" charset="0"/>
              </a:rPr>
              <a:t>- </a:t>
            </a:r>
            <a:r>
              <a:rPr lang="en-US" sz="2800">
                <a:latin typeface="Times New Roman" pitchFamily="18" charset="0"/>
              </a:rPr>
              <a:t>From fossil fuels, biomass, &amp; 	high temp. combustion 			</a:t>
            </a:r>
          </a:p>
          <a:p>
            <a:endParaRPr lang="en-US" sz="2800">
              <a:latin typeface="Times New Roman" pitchFamily="18" charset="0"/>
            </a:endParaRPr>
          </a:p>
          <a:p>
            <a:r>
              <a:rPr lang="en-US" sz="3600">
                <a:latin typeface="Times New Roman" pitchFamily="18" charset="0"/>
              </a:rPr>
              <a:t>SO</a:t>
            </a:r>
            <a:r>
              <a:rPr lang="en-US" sz="3600" baseline="-25000">
                <a:latin typeface="Times New Roman" pitchFamily="18" charset="0"/>
              </a:rPr>
              <a:t>x</a:t>
            </a:r>
            <a:r>
              <a:rPr lang="en-US" sz="2800">
                <a:latin typeface="Times New Roman" pitchFamily="18" charset="0"/>
              </a:rPr>
              <a:t> - From burning of fossil fuels</a:t>
            </a:r>
          </a:p>
        </p:txBody>
      </p:sp>
      <p:pic>
        <p:nvPicPr>
          <p:cNvPr id="4" name="Picture 3"/>
          <p:cNvPicPr>
            <a:picLocks noChangeAspect="1"/>
          </p:cNvPicPr>
          <p:nvPr/>
        </p:nvPicPr>
        <p:blipFill>
          <a:blip r:embed="rId2"/>
          <a:stretch>
            <a:fillRect/>
          </a:stretch>
        </p:blipFill>
        <p:spPr>
          <a:xfrm>
            <a:off x="400050" y="6274594"/>
            <a:ext cx="6164319" cy="202236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8350" y="1795463"/>
            <a:ext cx="3879850" cy="645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8003" name="Text Box 3"/>
          <p:cNvSpPr txBox="1">
            <a:spLocks noChangeArrowheads="1"/>
          </p:cNvSpPr>
          <p:nvPr/>
        </p:nvSpPr>
        <p:spPr bwMode="auto">
          <a:xfrm>
            <a:off x="4146550" y="8051800"/>
            <a:ext cx="1112838"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t>Akimoto 2003</a:t>
            </a:r>
          </a:p>
        </p:txBody>
      </p:sp>
      <p:sp>
        <p:nvSpPr>
          <p:cNvPr id="128004" name="Text Box 4"/>
          <p:cNvSpPr txBox="1">
            <a:spLocks noChangeArrowheads="1"/>
          </p:cNvSpPr>
          <p:nvPr/>
        </p:nvSpPr>
        <p:spPr bwMode="auto">
          <a:xfrm>
            <a:off x="798513" y="573088"/>
            <a:ext cx="58293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t>Tropospheric Ozone has increased </a:t>
            </a:r>
          </a:p>
          <a:p>
            <a:pPr algn="ctr"/>
            <a:r>
              <a:rPr lang="en-US" sz="2800"/>
              <a:t>in time &amp; space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 y="2135188"/>
            <a:ext cx="5167313" cy="4525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2101" name="Text Box 5"/>
          <p:cNvSpPr txBox="1">
            <a:spLocks noChangeArrowheads="1"/>
          </p:cNvSpPr>
          <p:nvPr/>
        </p:nvSpPr>
        <p:spPr bwMode="auto">
          <a:xfrm>
            <a:off x="4505325" y="6596063"/>
            <a:ext cx="1112838" cy="273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a:t>Akimoto 2003</a:t>
            </a:r>
          </a:p>
        </p:txBody>
      </p:sp>
      <p:sp>
        <p:nvSpPr>
          <p:cNvPr id="132102" name="Text Box 6"/>
          <p:cNvSpPr txBox="1">
            <a:spLocks noChangeArrowheads="1"/>
          </p:cNvSpPr>
          <p:nvPr/>
        </p:nvSpPr>
        <p:spPr bwMode="auto">
          <a:xfrm>
            <a:off x="1384300" y="573088"/>
            <a:ext cx="467995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t>Tropospheric ozone is likely </a:t>
            </a:r>
          </a:p>
          <a:p>
            <a:pPr algn="ctr"/>
            <a:r>
              <a:rPr lang="en-US" sz="2800"/>
              <a:t>to continue to increase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389563"/>
            <a:ext cx="5556250" cy="276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2597150"/>
            <a:ext cx="5594350" cy="2693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2884" name="Text Box 4"/>
          <p:cNvSpPr txBox="1">
            <a:spLocks noChangeArrowheads="1"/>
          </p:cNvSpPr>
          <p:nvPr/>
        </p:nvSpPr>
        <p:spPr bwMode="auto">
          <a:xfrm>
            <a:off x="212725" y="830263"/>
            <a:ext cx="6645275"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latin typeface="Times New Roman" pitchFamily="18" charset="0"/>
              </a:rPr>
              <a:t>~ 10-35% of the world's grain production </a:t>
            </a:r>
          </a:p>
          <a:p>
            <a:pPr algn="ctr"/>
            <a:r>
              <a:rPr lang="en-US" sz="2400" b="1">
                <a:latin typeface="Times New Roman" pitchFamily="18" charset="0"/>
              </a:rPr>
              <a:t>may occur regions where ozone pollution may reduce crop yields</a:t>
            </a:r>
          </a:p>
          <a:p>
            <a:pPr algn="ctr"/>
            <a:endParaRPr lang="en-US" sz="2400" b="1">
              <a:latin typeface="Times New Roman" pitchFamily="18" charset="0"/>
            </a:endParaRPr>
          </a:p>
        </p:txBody>
      </p:sp>
      <p:sp>
        <p:nvSpPr>
          <p:cNvPr id="122885" name="Text Box 5"/>
          <p:cNvSpPr txBox="1">
            <a:spLocks noChangeArrowheads="1"/>
          </p:cNvSpPr>
          <p:nvPr/>
        </p:nvSpPr>
        <p:spPr bwMode="auto">
          <a:xfrm>
            <a:off x="4467225" y="8545513"/>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Times New Roman" pitchFamily="18" charset="0"/>
              </a:rPr>
              <a:t>Chamedies et al. 1994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descr="NE Blackout 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00" y="2553119"/>
            <a:ext cx="2055311" cy="3192603"/>
          </a:xfrm>
          <a:prstGeom prst="rect">
            <a:avLst/>
          </a:prstGeom>
          <a:noFill/>
          <a:extLst>
            <a:ext uri="{909E8E84-426E-40dd-AFC4-6F175D3DCCD1}">
              <a14:hiddenFill xmlns="" xmlns:a14="http://schemas.microsoft.com/office/drawing/2010/main">
                <a:solidFill>
                  <a:srgbClr val="FFFFFF"/>
                </a:solidFill>
              </a14:hiddenFill>
            </a:ext>
          </a:extLst>
        </p:spPr>
      </p:pic>
      <p:pic>
        <p:nvPicPr>
          <p:cNvPr id="124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10" y="1416984"/>
            <a:ext cx="3422148" cy="1006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4934" name="Text Box 6"/>
          <p:cNvSpPr txBox="1">
            <a:spLocks noChangeArrowheads="1"/>
          </p:cNvSpPr>
          <p:nvPr/>
        </p:nvSpPr>
        <p:spPr bwMode="auto">
          <a:xfrm>
            <a:off x="2804754" y="3178942"/>
            <a:ext cx="3227387" cy="1692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t>24 hours into the blackout</a:t>
            </a:r>
          </a:p>
          <a:p>
            <a:pPr>
              <a:spcBef>
                <a:spcPct val="50000"/>
              </a:spcBef>
            </a:pPr>
            <a:r>
              <a:rPr lang="en-US" sz="1200" dirty="0"/>
              <a:t>     SO</a:t>
            </a:r>
            <a:r>
              <a:rPr lang="en-US" sz="1200" baseline="-25000" dirty="0"/>
              <a:t>2</a:t>
            </a:r>
            <a:r>
              <a:rPr lang="en-US" sz="1200" dirty="0"/>
              <a:t> down 90%</a:t>
            </a:r>
          </a:p>
          <a:p>
            <a:pPr>
              <a:spcBef>
                <a:spcPct val="50000"/>
              </a:spcBef>
            </a:pPr>
            <a:r>
              <a:rPr lang="en-US" sz="1200" dirty="0"/>
              <a:t>     O</a:t>
            </a:r>
            <a:r>
              <a:rPr lang="en-US" sz="1200" baseline="-25000" dirty="0"/>
              <a:t>3</a:t>
            </a:r>
            <a:r>
              <a:rPr lang="en-US" sz="1200" dirty="0"/>
              <a:t> down 50%</a:t>
            </a:r>
          </a:p>
          <a:p>
            <a:pPr>
              <a:spcBef>
                <a:spcPct val="50000"/>
              </a:spcBef>
            </a:pPr>
            <a:r>
              <a:rPr lang="en-US" sz="1200" dirty="0"/>
              <a:t>     Visual range up &gt; 40 km</a:t>
            </a:r>
          </a:p>
          <a:p>
            <a:pPr>
              <a:spcBef>
                <a:spcPct val="50000"/>
              </a:spcBef>
            </a:pPr>
            <a:r>
              <a:rPr lang="en-US" sz="1200" i="1" dirty="0"/>
              <a:t>Over much of the eastern US</a:t>
            </a:r>
          </a:p>
          <a:p>
            <a:pPr>
              <a:spcBef>
                <a:spcPct val="50000"/>
              </a:spcBef>
            </a:pPr>
            <a:endParaRPr lang="en-US" sz="1200" dirty="0"/>
          </a:p>
        </p:txBody>
      </p:sp>
      <p:sp>
        <p:nvSpPr>
          <p:cNvPr id="124935" name="Text Box 7"/>
          <p:cNvSpPr txBox="1">
            <a:spLocks noChangeArrowheads="1"/>
          </p:cNvSpPr>
          <p:nvPr/>
        </p:nvSpPr>
        <p:spPr bwMode="auto">
          <a:xfrm>
            <a:off x="765175" y="280988"/>
            <a:ext cx="54467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dirty="0"/>
              <a:t>Atmospheric Chemistry Can Respond to Changes in Pollutant Emissions</a:t>
            </a:r>
          </a:p>
        </p:txBody>
      </p:sp>
      <p:grpSp>
        <p:nvGrpSpPr>
          <p:cNvPr id="6" name="Group 5">
            <a:extLst>
              <a:ext uri="{FF2B5EF4-FFF2-40B4-BE49-F238E27FC236}">
                <a16:creationId xmlns:a16="http://schemas.microsoft.com/office/drawing/2014/main" id="{0A66D956-6B13-4C4C-9E50-87F0A5A1C94E}"/>
              </a:ext>
            </a:extLst>
          </p:cNvPr>
          <p:cNvGrpSpPr/>
          <p:nvPr/>
        </p:nvGrpSpPr>
        <p:grpSpPr>
          <a:xfrm>
            <a:off x="1997683" y="5788177"/>
            <a:ext cx="2862634" cy="2559629"/>
            <a:chOff x="1516860" y="-8934"/>
            <a:chExt cx="3871374" cy="3208386"/>
          </a:xfrm>
        </p:grpSpPr>
        <p:pic>
          <p:nvPicPr>
            <p:cNvPr id="7" name="image80.jpg" descr="S CO2.jpg">
              <a:extLst>
                <a:ext uri="{FF2B5EF4-FFF2-40B4-BE49-F238E27FC236}">
                  <a16:creationId xmlns:a16="http://schemas.microsoft.com/office/drawing/2014/main" id="{FBE4049E-1106-3E4B-9961-47521B8D8771}"/>
                </a:ext>
              </a:extLst>
            </p:cNvPr>
            <p:cNvPicPr>
              <a:picLocks noChangeAspect="1"/>
            </p:cNvPicPr>
            <p:nvPr/>
          </p:nvPicPr>
          <p:blipFill>
            <a:blip r:embed="rId5"/>
            <a:stretch>
              <a:fillRect/>
            </a:stretch>
          </p:blipFill>
          <p:spPr>
            <a:xfrm>
              <a:off x="1516860" y="350840"/>
              <a:ext cx="3871374" cy="2848612"/>
            </a:xfrm>
            <a:prstGeom prst="rect">
              <a:avLst/>
            </a:prstGeom>
            <a:ln w="12700">
              <a:miter lim="400000"/>
            </a:ln>
          </p:spPr>
        </p:pic>
        <p:sp>
          <p:nvSpPr>
            <p:cNvPr id="8" name="Shape 340">
              <a:extLst>
                <a:ext uri="{FF2B5EF4-FFF2-40B4-BE49-F238E27FC236}">
                  <a16:creationId xmlns:a16="http://schemas.microsoft.com/office/drawing/2014/main" id="{3DD4FDFF-EB1E-8446-BE2B-D1AC60C20DFB}"/>
                </a:ext>
              </a:extLst>
            </p:cNvPr>
            <p:cNvSpPr/>
            <p:nvPr/>
          </p:nvSpPr>
          <p:spPr>
            <a:xfrm flipH="1" flipV="1">
              <a:off x="3814762" y="447674"/>
              <a:ext cx="9526" cy="2424113"/>
            </a:xfrm>
            <a:prstGeom prst="line">
              <a:avLst/>
            </a:prstGeom>
            <a:ln w="25400">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9" name="Shape 341">
              <a:extLst>
                <a:ext uri="{FF2B5EF4-FFF2-40B4-BE49-F238E27FC236}">
                  <a16:creationId xmlns:a16="http://schemas.microsoft.com/office/drawing/2014/main" id="{C86139C6-8DB2-D445-829A-B4FFD54BE2D5}"/>
                </a:ext>
              </a:extLst>
            </p:cNvPr>
            <p:cNvSpPr/>
            <p:nvPr/>
          </p:nvSpPr>
          <p:spPr>
            <a:xfrm flipH="1" flipV="1">
              <a:off x="4371974" y="447674"/>
              <a:ext cx="9526" cy="2424113"/>
            </a:xfrm>
            <a:prstGeom prst="line">
              <a:avLst/>
            </a:prstGeom>
            <a:ln w="25400">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0" name="Shape 344">
              <a:extLst>
                <a:ext uri="{FF2B5EF4-FFF2-40B4-BE49-F238E27FC236}">
                  <a16:creationId xmlns:a16="http://schemas.microsoft.com/office/drawing/2014/main" id="{38F1F02A-AFC7-7740-84E5-91E5E7ECE5D8}"/>
                </a:ext>
              </a:extLst>
            </p:cNvPr>
            <p:cNvSpPr/>
            <p:nvPr/>
          </p:nvSpPr>
          <p:spPr>
            <a:xfrm>
              <a:off x="3156721" y="101649"/>
              <a:ext cx="694889" cy="20142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800" b="1">
                  <a:latin typeface="Times New Roman"/>
                  <a:ea typeface="Times New Roman"/>
                  <a:cs typeface="Times New Roman"/>
                  <a:sym typeface="Times New Roman"/>
                </a:defRPr>
              </a:lvl1pPr>
            </a:lstStyle>
            <a:p>
              <a:r>
                <a:t>Clean Air Act</a:t>
              </a:r>
            </a:p>
          </p:txBody>
        </p:sp>
        <p:sp>
          <p:nvSpPr>
            <p:cNvPr id="11" name="Shape 345">
              <a:extLst>
                <a:ext uri="{FF2B5EF4-FFF2-40B4-BE49-F238E27FC236}">
                  <a16:creationId xmlns:a16="http://schemas.microsoft.com/office/drawing/2014/main" id="{6BF5F1F3-76B8-9543-B6BF-548D137B7B8D}"/>
                </a:ext>
              </a:extLst>
            </p:cNvPr>
            <p:cNvSpPr/>
            <p:nvPr/>
          </p:nvSpPr>
          <p:spPr>
            <a:xfrm>
              <a:off x="4242570" y="-8934"/>
              <a:ext cx="720290" cy="31572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800" b="1">
                  <a:latin typeface="Times New Roman"/>
                  <a:ea typeface="Times New Roman"/>
                  <a:cs typeface="Times New Roman"/>
                  <a:sym typeface="Times New Roman"/>
                </a:defRPr>
              </a:pPr>
              <a:r>
                <a:t>Clean Air Act</a:t>
              </a:r>
            </a:p>
            <a:p>
              <a:pPr>
                <a:defRPr sz="800" b="1">
                  <a:latin typeface="Times New Roman"/>
                  <a:ea typeface="Times New Roman"/>
                  <a:cs typeface="Times New Roman"/>
                  <a:sym typeface="Times New Roman"/>
                </a:defRPr>
              </a:pPr>
              <a:r>
                <a:t>Amendments</a:t>
              </a:r>
            </a:p>
          </p:txBody>
        </p:sp>
        <p:sp>
          <p:nvSpPr>
            <p:cNvPr id="12" name="Shape 346">
              <a:extLst>
                <a:ext uri="{FF2B5EF4-FFF2-40B4-BE49-F238E27FC236}">
                  <a16:creationId xmlns:a16="http://schemas.microsoft.com/office/drawing/2014/main" id="{89488176-3CA3-4347-8622-11841E0C64F6}"/>
                </a:ext>
              </a:extLst>
            </p:cNvPr>
            <p:cNvSpPr/>
            <p:nvPr/>
          </p:nvSpPr>
          <p:spPr>
            <a:xfrm>
              <a:off x="3552823" y="317093"/>
              <a:ext cx="214315" cy="223667"/>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13" name="Shape 347">
              <a:extLst>
                <a:ext uri="{FF2B5EF4-FFF2-40B4-BE49-F238E27FC236}">
                  <a16:creationId xmlns:a16="http://schemas.microsoft.com/office/drawing/2014/main" id="{27DA5771-9AAB-3149-BA74-1153D6E1D7DB}"/>
                </a:ext>
              </a:extLst>
            </p:cNvPr>
            <p:cNvSpPr/>
            <p:nvPr/>
          </p:nvSpPr>
          <p:spPr>
            <a:xfrm flipH="1">
              <a:off x="4409254" y="296654"/>
              <a:ext cx="181789" cy="26122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grpSp>
      <p:sp>
        <p:nvSpPr>
          <p:cNvPr id="14" name="Shape 335">
            <a:extLst>
              <a:ext uri="{FF2B5EF4-FFF2-40B4-BE49-F238E27FC236}">
                <a16:creationId xmlns:a16="http://schemas.microsoft.com/office/drawing/2014/main" id="{554F992E-8E3D-884D-BD75-F88AE6EF0EB3}"/>
              </a:ext>
            </a:extLst>
          </p:cNvPr>
          <p:cNvSpPr/>
          <p:nvPr/>
        </p:nvSpPr>
        <p:spPr>
          <a:xfrm>
            <a:off x="1557963" y="8163651"/>
            <a:ext cx="4471990" cy="10685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spcBef>
                <a:spcPts val="800"/>
              </a:spcBef>
              <a:defRPr sz="1100">
                <a:latin typeface="Calibri"/>
                <a:ea typeface="Calibri"/>
                <a:cs typeface="Calibri"/>
                <a:sym typeface="Calibri"/>
              </a:defRPr>
            </a:pPr>
            <a:r>
              <a:rPr dirty="0"/>
              <a:t>     </a:t>
            </a:r>
            <a:endParaRPr dirty="0">
              <a:latin typeface="Times New Roman"/>
              <a:ea typeface="Times New Roman"/>
              <a:cs typeface="Times New Roman"/>
              <a:sym typeface="Times New Roman"/>
            </a:endParaRPr>
          </a:p>
          <a:p>
            <a:pPr>
              <a:spcBef>
                <a:spcPts val="800"/>
              </a:spcBef>
              <a:defRPr sz="1000" b="1">
                <a:latin typeface="Times New Roman"/>
                <a:ea typeface="Times New Roman"/>
                <a:cs typeface="Times New Roman"/>
                <a:sym typeface="Times New Roman"/>
              </a:defRPr>
            </a:pPr>
            <a:r>
              <a:rPr dirty="0"/>
              <a:t>Figure 1.</a:t>
            </a:r>
            <a:r>
              <a:rPr b="0" dirty="0"/>
              <a:t> Historic sulfur emissions in the U.S. (</a:t>
            </a:r>
            <a:r>
              <a:rPr b="0" dirty="0" err="1"/>
              <a:t>LeFohn</a:t>
            </a:r>
            <a:r>
              <a:rPr b="0" dirty="0"/>
              <a:t> </a:t>
            </a:r>
            <a:r>
              <a:rPr b="0" i="1" dirty="0"/>
              <a:t>et al. </a:t>
            </a:r>
            <a:r>
              <a:rPr b="0" dirty="0"/>
              <a:t>1999) and atmospheric [CO</a:t>
            </a:r>
            <a:r>
              <a:rPr b="0" baseline="-25000" dirty="0"/>
              <a:t>2</a:t>
            </a:r>
            <a:r>
              <a:rPr b="0" dirty="0"/>
              <a:t>]. There has been a 60% reduction in S deposition in the Central Appalachian Mountains since 1978.  From Thomas et al. 2013.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A192B81F-5424-0874-F257-9CB8574A4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920750"/>
            <a:ext cx="6350000" cy="7302500"/>
          </a:xfrm>
          <a:prstGeom prst="rect">
            <a:avLst/>
          </a:prstGeom>
        </p:spPr>
      </p:pic>
    </p:spTree>
    <p:extLst>
      <p:ext uri="{BB962C8B-B14F-4D97-AF65-F5344CB8AC3E}">
        <p14:creationId xmlns:p14="http://schemas.microsoft.com/office/powerpoint/2010/main" val="2100684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F8C0F-2911-8943-AA32-AC7D81C48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838200"/>
            <a:ext cx="5778500" cy="7467600"/>
          </a:xfrm>
          <a:prstGeom prst="rect">
            <a:avLst/>
          </a:prstGeom>
        </p:spPr>
      </p:pic>
    </p:spTree>
    <p:extLst>
      <p:ext uri="{BB962C8B-B14F-4D97-AF65-F5344CB8AC3E}">
        <p14:creationId xmlns:p14="http://schemas.microsoft.com/office/powerpoint/2010/main" val="142148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788" y="825500"/>
            <a:ext cx="3783012" cy="2589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85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263" y="3998913"/>
            <a:ext cx="2859087" cy="393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85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4762500"/>
            <a:ext cx="3235325" cy="3194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9DBBC1-5169-5449-8C60-167E5796D6A5}"/>
              </a:ext>
            </a:extLst>
          </p:cNvPr>
          <p:cNvSpPr txBox="1"/>
          <p:nvPr/>
        </p:nvSpPr>
        <p:spPr>
          <a:xfrm>
            <a:off x="1491916" y="1090863"/>
            <a:ext cx="3544688" cy="369332"/>
          </a:xfrm>
          <a:prstGeom prst="rect">
            <a:avLst/>
          </a:prstGeom>
          <a:noFill/>
        </p:spPr>
        <p:txBody>
          <a:bodyPr wrap="none" rtlCol="0">
            <a:spAutoFit/>
          </a:bodyPr>
          <a:lstStyle/>
          <a:p>
            <a:r>
              <a:rPr lang="en-US" dirty="0"/>
              <a:t>Types of Atmospheric Circulation</a:t>
            </a:r>
          </a:p>
        </p:txBody>
      </p:sp>
    </p:spTree>
    <p:extLst>
      <p:ext uri="{BB962C8B-B14F-4D97-AF65-F5344CB8AC3E}">
        <p14:creationId xmlns:p14="http://schemas.microsoft.com/office/powerpoint/2010/main" val="81376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205" b="2795"/>
          <a:stretch/>
        </p:blipFill>
        <p:spPr bwMode="auto">
          <a:xfrm>
            <a:off x="1479793" y="2715359"/>
            <a:ext cx="3660360" cy="12784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612" b="-1617"/>
          <a:stretch/>
        </p:blipFill>
        <p:spPr bwMode="auto">
          <a:xfrm>
            <a:off x="1479793" y="4309709"/>
            <a:ext cx="3762839" cy="12784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456" b="1542"/>
          <a:stretch/>
        </p:blipFill>
        <p:spPr bwMode="auto">
          <a:xfrm>
            <a:off x="1480444" y="6012442"/>
            <a:ext cx="4105167" cy="14915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7521" y="451931"/>
            <a:ext cx="5811014" cy="1200329"/>
          </a:xfrm>
          <a:prstGeom prst="rect">
            <a:avLst/>
          </a:prstGeom>
          <a:noFill/>
        </p:spPr>
        <p:txBody>
          <a:bodyPr wrap="none" rtlCol="0">
            <a:spAutoFit/>
          </a:bodyPr>
          <a:lstStyle/>
          <a:p>
            <a:pPr algn="ctr"/>
            <a:r>
              <a:rPr lang="en-US" sz="2400" b="1" dirty="0">
                <a:latin typeface="Times New Roman" pitchFamily="18" charset="0"/>
                <a:cs typeface="Times New Roman" pitchFamily="18" charset="0"/>
              </a:rPr>
              <a:t>Consider two columns of air, one warming </a:t>
            </a:r>
          </a:p>
          <a:p>
            <a:pPr algn="ctr"/>
            <a:r>
              <a:rPr lang="en-US" sz="2400" b="1" dirty="0">
                <a:latin typeface="Times New Roman" pitchFamily="18" charset="0"/>
                <a:cs typeface="Times New Roman" pitchFamily="18" charset="0"/>
              </a:rPr>
              <a:t>and the other cooling</a:t>
            </a:r>
            <a:endParaRPr lang="en-US" sz="2400" dirty="0">
              <a:latin typeface="Times New Roman" pitchFamily="18" charset="0"/>
              <a:cs typeface="Times New Roman" pitchFamily="18" charset="0"/>
            </a:endParaRPr>
          </a:p>
          <a:p>
            <a:pPr algn="ctr"/>
            <a:endParaRPr lang="en-US" sz="2400" dirty="0"/>
          </a:p>
        </p:txBody>
      </p:sp>
      <p:sp>
        <p:nvSpPr>
          <p:cNvPr id="3" name="TextBox 2"/>
          <p:cNvSpPr txBox="1"/>
          <p:nvPr/>
        </p:nvSpPr>
        <p:spPr>
          <a:xfrm>
            <a:off x="160597" y="8802683"/>
            <a:ext cx="4054315" cy="261610"/>
          </a:xfrm>
          <a:prstGeom prst="rect">
            <a:avLst/>
          </a:prstGeom>
          <a:noFill/>
        </p:spPr>
        <p:txBody>
          <a:bodyPr wrap="none" rtlCol="0">
            <a:spAutoFit/>
          </a:bodyPr>
          <a:lstStyle/>
          <a:p>
            <a:r>
              <a:rPr lang="en-US" sz="1100" dirty="0"/>
              <a:t>http://instaar.colorado.edu/~lehmans//env-issues/lectures.html</a:t>
            </a:r>
          </a:p>
        </p:txBody>
      </p:sp>
    </p:spTree>
    <p:extLst>
      <p:ext uri="{BB962C8B-B14F-4D97-AF65-F5344CB8AC3E}">
        <p14:creationId xmlns:p14="http://schemas.microsoft.com/office/powerpoint/2010/main" val="3894917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BB7BAA-4D70-BC47-92B1-FC8C40CA14CB}"/>
              </a:ext>
            </a:extLst>
          </p:cNvPr>
          <p:cNvGrpSpPr/>
          <p:nvPr/>
        </p:nvGrpSpPr>
        <p:grpSpPr>
          <a:xfrm>
            <a:off x="457376" y="395782"/>
            <a:ext cx="5521746" cy="8748218"/>
            <a:chOff x="160597" y="316075"/>
            <a:chExt cx="5521746" cy="8748218"/>
          </a:xfrm>
        </p:grpSpPr>
        <p:pic>
          <p:nvPicPr>
            <p:cNvPr id="573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635" b="1365"/>
            <a:stretch/>
          </p:blipFill>
          <p:spPr bwMode="auto">
            <a:xfrm>
              <a:off x="1606451" y="1758928"/>
              <a:ext cx="4075892" cy="1547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4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670" b="23143"/>
            <a:stretch/>
          </p:blipFill>
          <p:spPr bwMode="auto">
            <a:xfrm>
              <a:off x="1606450" y="3521411"/>
              <a:ext cx="4075892" cy="1547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4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098" b="1931"/>
            <a:stretch/>
          </p:blipFill>
          <p:spPr bwMode="auto">
            <a:xfrm>
              <a:off x="967945" y="5227600"/>
              <a:ext cx="4098266" cy="22148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27271" y="316075"/>
              <a:ext cx="3191899" cy="461665"/>
            </a:xfrm>
            <a:prstGeom prst="rect">
              <a:avLst/>
            </a:prstGeom>
            <a:noFill/>
          </p:spPr>
          <p:txBody>
            <a:bodyPr wrap="none" rtlCol="0">
              <a:spAutoFit/>
            </a:bodyPr>
            <a:lstStyle/>
            <a:p>
              <a:r>
                <a:rPr lang="en-US" sz="2400" b="1" dirty="0"/>
                <a:t>What happens next?</a:t>
              </a:r>
            </a:p>
          </p:txBody>
        </p:sp>
        <p:sp>
          <p:nvSpPr>
            <p:cNvPr id="8" name="TextBox 7"/>
            <p:cNvSpPr txBox="1"/>
            <p:nvPr/>
          </p:nvSpPr>
          <p:spPr>
            <a:xfrm>
              <a:off x="160597" y="8802683"/>
              <a:ext cx="4054315" cy="261610"/>
            </a:xfrm>
            <a:prstGeom prst="rect">
              <a:avLst/>
            </a:prstGeom>
            <a:noFill/>
          </p:spPr>
          <p:txBody>
            <a:bodyPr wrap="none" rtlCol="0">
              <a:spAutoFit/>
            </a:bodyPr>
            <a:lstStyle/>
            <a:p>
              <a:r>
                <a:rPr lang="en-US" sz="1100" dirty="0"/>
                <a:t>http://instaar.colorado.edu/~lehmans//env-issues/lectures.html</a:t>
              </a:r>
            </a:p>
          </p:txBody>
        </p:sp>
      </p:grpSp>
      <p:sp>
        <p:nvSpPr>
          <p:cNvPr id="2" name="TextBox 1">
            <a:extLst>
              <a:ext uri="{FF2B5EF4-FFF2-40B4-BE49-F238E27FC236}">
                <a16:creationId xmlns:a16="http://schemas.microsoft.com/office/drawing/2014/main" id="{6D5A82EF-C8C8-3B4A-90CD-09522F33A3AD}"/>
              </a:ext>
            </a:extLst>
          </p:cNvPr>
          <p:cNvSpPr txBox="1"/>
          <p:nvPr/>
        </p:nvSpPr>
        <p:spPr>
          <a:xfrm>
            <a:off x="5237748" y="6144126"/>
            <a:ext cx="1364476" cy="369332"/>
          </a:xfrm>
          <a:prstGeom prst="rect">
            <a:avLst/>
          </a:prstGeom>
          <a:noFill/>
        </p:spPr>
        <p:txBody>
          <a:bodyPr wrap="none" rtlCol="0">
            <a:spAutoFit/>
          </a:bodyPr>
          <a:lstStyle/>
          <a:p>
            <a:r>
              <a:rPr lang="en-US" dirty="0"/>
              <a:t>Hadley Cell</a:t>
            </a:r>
          </a:p>
        </p:txBody>
      </p:sp>
    </p:spTree>
    <p:extLst>
      <p:ext uri="{BB962C8B-B14F-4D97-AF65-F5344CB8AC3E}">
        <p14:creationId xmlns:p14="http://schemas.microsoft.com/office/powerpoint/2010/main" val="1313769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8237" y="3856036"/>
            <a:ext cx="3205163" cy="2709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16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7" y="533399"/>
            <a:ext cx="1782763" cy="3322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16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818" y="533399"/>
            <a:ext cx="1949450" cy="313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16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50" y="5948363"/>
            <a:ext cx="1617663" cy="3195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162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7300" y="6783388"/>
            <a:ext cx="3798888" cy="2170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885825"/>
            <a:ext cx="2852737" cy="2924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5376863"/>
            <a:ext cx="3252787" cy="292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90625" y="4191000"/>
            <a:ext cx="5181600" cy="923330"/>
          </a:xfrm>
          <a:prstGeom prst="rect">
            <a:avLst/>
          </a:prstGeom>
          <a:noFill/>
        </p:spPr>
        <p:txBody>
          <a:bodyPr wrap="square" rtlCol="0">
            <a:spAutoFit/>
          </a:bodyPr>
          <a:lstStyle/>
          <a:p>
            <a:r>
              <a:rPr lang="en-US" dirty="0"/>
              <a:t>Surface pressure “belts” become cells in response to differential heating of land and sea and physical barriers to flow.</a:t>
            </a:r>
          </a:p>
        </p:txBody>
      </p:sp>
      <p:sp>
        <p:nvSpPr>
          <p:cNvPr id="3" name="TextBox 2"/>
          <p:cNvSpPr txBox="1"/>
          <p:nvPr/>
        </p:nvSpPr>
        <p:spPr>
          <a:xfrm>
            <a:off x="464343" y="8751537"/>
            <a:ext cx="5343525" cy="276999"/>
          </a:xfrm>
          <a:prstGeom prst="rect">
            <a:avLst/>
          </a:prstGeom>
          <a:noFill/>
        </p:spPr>
        <p:txBody>
          <a:bodyPr wrap="square" rtlCol="0">
            <a:spAutoFit/>
          </a:bodyPr>
          <a:lstStyle/>
          <a:p>
            <a:r>
              <a:rPr lang="en-US" sz="1200" dirty="0"/>
              <a:t>http://instaar.colorado.edu/~lehmans//env-issues/lectures.html</a:t>
            </a:r>
          </a:p>
        </p:txBody>
      </p:sp>
      <p:sp>
        <p:nvSpPr>
          <p:cNvPr id="4" name="TextBox 3">
            <a:extLst>
              <a:ext uri="{FF2B5EF4-FFF2-40B4-BE49-F238E27FC236}">
                <a16:creationId xmlns:a16="http://schemas.microsoft.com/office/drawing/2014/main" id="{88CD56FD-A415-5146-BC6E-9CAEA152FD9A}"/>
              </a:ext>
            </a:extLst>
          </p:cNvPr>
          <p:cNvSpPr txBox="1"/>
          <p:nvPr/>
        </p:nvSpPr>
        <p:spPr>
          <a:xfrm>
            <a:off x="994611" y="369127"/>
            <a:ext cx="5044971" cy="369332"/>
          </a:xfrm>
          <a:prstGeom prst="rect">
            <a:avLst/>
          </a:prstGeom>
          <a:noFill/>
        </p:spPr>
        <p:txBody>
          <a:bodyPr wrap="none" rtlCol="0">
            <a:spAutoFit/>
          </a:bodyPr>
          <a:lstStyle/>
          <a:p>
            <a:r>
              <a:rPr lang="en-US" dirty="0"/>
              <a:t>Pattern of General Circulation of Surface Winds</a:t>
            </a:r>
          </a:p>
        </p:txBody>
      </p:sp>
    </p:spTree>
    <p:extLst>
      <p:ext uri="{BB962C8B-B14F-4D97-AF65-F5344CB8AC3E}">
        <p14:creationId xmlns:p14="http://schemas.microsoft.com/office/powerpoint/2010/main" val="3733942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7563" y="6465888"/>
            <a:ext cx="2873375" cy="267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3909" name="Picture 5" descr="mso32F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750" y="552450"/>
            <a:ext cx="4092575" cy="5224463"/>
          </a:xfrm>
          <a:prstGeom prst="rect">
            <a:avLst/>
          </a:prstGeom>
          <a:noFill/>
          <a:extLst>
            <a:ext uri="{909E8E84-426E-40dd-AFC4-6F175D3DCCD1}">
              <a14:hiddenFill xmlns="" xmlns:a14="http://schemas.microsoft.com/office/drawing/2010/main">
                <a:solidFill>
                  <a:srgbClr val="FFFFFF"/>
                </a:solidFill>
              </a14:hiddenFill>
            </a:ext>
          </a:extLst>
        </p:spPr>
      </p:pic>
      <p:sp>
        <p:nvSpPr>
          <p:cNvPr id="123910" name="Text Box 6"/>
          <p:cNvSpPr txBox="1">
            <a:spLocks noChangeArrowheads="1"/>
          </p:cNvSpPr>
          <p:nvPr/>
        </p:nvSpPr>
        <p:spPr bwMode="auto">
          <a:xfrm>
            <a:off x="1830388" y="119063"/>
            <a:ext cx="31289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Cyclonic Circulation</a:t>
            </a:r>
          </a:p>
        </p:txBody>
      </p:sp>
      <p:sp>
        <p:nvSpPr>
          <p:cNvPr id="123911" name="Text Box 7"/>
          <p:cNvSpPr txBox="1">
            <a:spLocks noChangeArrowheads="1"/>
          </p:cNvSpPr>
          <p:nvPr/>
        </p:nvSpPr>
        <p:spPr bwMode="auto">
          <a:xfrm>
            <a:off x="4078288" y="5722938"/>
            <a:ext cx="15382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a:t>From Chapin et al. 2002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56EE0B-3608-9DF4-59FB-C0380B352EC1}"/>
              </a:ext>
            </a:extLst>
          </p:cNvPr>
          <p:cNvPicPr>
            <a:picLocks noChangeAspect="1"/>
          </p:cNvPicPr>
          <p:nvPr/>
        </p:nvPicPr>
        <p:blipFill>
          <a:blip r:embed="rId2"/>
          <a:stretch>
            <a:fillRect/>
          </a:stretch>
        </p:blipFill>
        <p:spPr>
          <a:xfrm>
            <a:off x="1026336" y="377190"/>
            <a:ext cx="5426728" cy="8606790"/>
          </a:xfrm>
          <a:prstGeom prst="rect">
            <a:avLst/>
          </a:prstGeom>
        </p:spPr>
      </p:pic>
    </p:spTree>
    <p:extLst>
      <p:ext uri="{BB962C8B-B14F-4D97-AF65-F5344CB8AC3E}">
        <p14:creationId xmlns:p14="http://schemas.microsoft.com/office/powerpoint/2010/main" val="629159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639763"/>
            <a:ext cx="6103937" cy="2795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95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13" y="4144963"/>
            <a:ext cx="4075112"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3B9A31-6918-AC41-A7D7-58A5F0C0AF88}"/>
              </a:ext>
            </a:extLst>
          </p:cNvPr>
          <p:cNvSpPr txBox="1"/>
          <p:nvPr/>
        </p:nvSpPr>
        <p:spPr>
          <a:xfrm>
            <a:off x="1432299" y="671119"/>
            <a:ext cx="4044762" cy="369332"/>
          </a:xfrm>
          <a:prstGeom prst="rect">
            <a:avLst/>
          </a:prstGeom>
          <a:noFill/>
        </p:spPr>
        <p:txBody>
          <a:bodyPr wrap="none" rtlCol="0">
            <a:spAutoFit/>
          </a:bodyPr>
          <a:lstStyle/>
          <a:p>
            <a:r>
              <a:rPr lang="en-US" dirty="0"/>
              <a:t>Vertical Structure of the </a:t>
            </a:r>
            <a:r>
              <a:rPr lang="en-US" dirty="0" err="1"/>
              <a:t>Heterosphere</a:t>
            </a:r>
            <a:endParaRPr lang="en-US" dirty="0"/>
          </a:p>
        </p:txBody>
      </p:sp>
    </p:spTree>
    <p:extLst>
      <p:ext uri="{BB962C8B-B14F-4D97-AF65-F5344CB8AC3E}">
        <p14:creationId xmlns:p14="http://schemas.microsoft.com/office/powerpoint/2010/main" val="250392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4706303"/>
            <a:ext cx="4918075" cy="3300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5D9F4C2-2EB4-1248-AF7F-33F8CE0E1C58}"/>
              </a:ext>
            </a:extLst>
          </p:cNvPr>
          <p:cNvSpPr txBox="1"/>
          <p:nvPr/>
        </p:nvSpPr>
        <p:spPr>
          <a:xfrm>
            <a:off x="1123950" y="313491"/>
            <a:ext cx="4474045" cy="4124206"/>
          </a:xfrm>
          <a:prstGeom prst="rect">
            <a:avLst/>
          </a:prstGeom>
          <a:noFill/>
        </p:spPr>
        <p:txBody>
          <a:bodyPr wrap="none" rtlCol="0">
            <a:spAutoFit/>
          </a:bodyPr>
          <a:lstStyle/>
          <a:p>
            <a:r>
              <a:rPr lang="en-US" sz="2400" b="1" u="sng" dirty="0">
                <a:latin typeface="Times New Roman" panose="02020603050405020304" pitchFamily="18" charset="0"/>
                <a:cs typeface="Times New Roman" panose="02020603050405020304" pitchFamily="18" charset="0"/>
              </a:rPr>
              <a:t>Sources of Atmospheric Aerosols</a:t>
            </a:r>
          </a:p>
          <a:p>
            <a:pPr algn="ctr"/>
            <a:r>
              <a:rPr lang="en-US" i="1" u="sng" dirty="0">
                <a:latin typeface="Times New Roman" panose="02020603050405020304" pitchFamily="18" charset="0"/>
                <a:cs typeface="Times New Roman" panose="02020603050405020304" pitchFamily="18" charset="0"/>
              </a:rPr>
              <a:t>(mass emissions)</a:t>
            </a:r>
          </a:p>
          <a:p>
            <a:pPr algn="ctr"/>
            <a:endParaRPr lang="en-US" sz="1200" i="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Deflation weathering  </a:t>
            </a:r>
            <a:r>
              <a:rPr lang="en-US" sz="1600" dirty="0">
                <a:latin typeface="Times New Roman" panose="02020603050405020304" pitchFamily="18" charset="0"/>
                <a:cs typeface="Times New Roman" panose="02020603050405020304" pitchFamily="18" charset="0"/>
                <a:sym typeface="Wingdings" pitchFamily="2" charset="2"/>
              </a:rPr>
              <a:t> 1 - 10 um	13 %</a:t>
            </a:r>
          </a:p>
          <a:p>
            <a:endParaRPr lang="en-US" sz="1600" dirty="0">
              <a:latin typeface="Times New Roman" panose="02020603050405020304" pitchFamily="18" charset="0"/>
              <a:cs typeface="Times New Roman" panose="02020603050405020304" pitchFamily="18" charset="0"/>
              <a:sym typeface="Wingdings" pitchFamily="2" charset="2"/>
            </a:endParaRPr>
          </a:p>
          <a:p>
            <a:r>
              <a:rPr lang="en-US" sz="1600" dirty="0">
                <a:latin typeface="Times New Roman" panose="02020603050405020304" pitchFamily="18" charset="0"/>
                <a:cs typeface="Times New Roman" panose="02020603050405020304" pitchFamily="18" charset="0"/>
                <a:sym typeface="Wingdings" pitchFamily="2" charset="2"/>
              </a:rPr>
              <a:t>Sea Spray Salts  1 – 10 um		82 %</a:t>
            </a:r>
          </a:p>
          <a:p>
            <a:endParaRPr lang="en-US" sz="1600" dirty="0">
              <a:latin typeface="Times New Roman" panose="02020603050405020304" pitchFamily="18" charset="0"/>
              <a:cs typeface="Times New Roman" panose="02020603050405020304" pitchFamily="18" charset="0"/>
              <a:sym typeface="Wingdings" pitchFamily="2" charset="2"/>
            </a:endParaRPr>
          </a:p>
          <a:p>
            <a:r>
              <a:rPr lang="en-US" sz="1600" dirty="0">
                <a:latin typeface="Times New Roman" panose="02020603050405020304" pitchFamily="18" charset="0"/>
                <a:cs typeface="Times New Roman" panose="02020603050405020304" pitchFamily="18" charset="0"/>
                <a:sym typeface="Wingdings" pitchFamily="2" charset="2"/>
              </a:rPr>
              <a:t>Sulfur Compounds  0.1 um		  2 %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Other (soot, fire debris, organic </a:t>
            </a:r>
            <a:r>
              <a:rPr lang="en-US" sz="1600" dirty="0" err="1">
                <a:latin typeface="Times New Roman" panose="02020603050405020304" pitchFamily="18" charset="0"/>
                <a:cs typeface="Times New Roman" panose="02020603050405020304" pitchFamily="18" charset="0"/>
              </a:rPr>
              <a:t>cmpds</a:t>
            </a:r>
            <a:r>
              <a:rPr lang="en-US" sz="1600" dirty="0">
                <a:latin typeface="Times New Roman" panose="02020603050405020304" pitchFamily="18" charset="0"/>
                <a:cs typeface="Times New Roman" panose="02020603050405020304" pitchFamily="18" charset="0"/>
              </a:rPr>
              <a:t>)	  3 %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~2.5 % of emissions are anthropogenic</a:t>
            </a:r>
          </a:p>
          <a:p>
            <a:r>
              <a:rPr lang="en-US" sz="1600" dirty="0">
                <a:latin typeface="Times New Roman" panose="02020603050405020304" pitchFamily="18" charset="0"/>
                <a:cs typeface="Times New Roman" panose="02020603050405020304" pitchFamily="18" charset="0"/>
              </a:rPr>
              <a:t>~10 % of aerosol burden is anthropogenic</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Mean Residence Time ~ 5 day.</a:t>
            </a:r>
          </a:p>
          <a:p>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africandust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075" y="5275263"/>
            <a:ext cx="3109913" cy="1982787"/>
          </a:xfrm>
          <a:prstGeom prst="rect">
            <a:avLst/>
          </a:prstGeom>
          <a:noFill/>
          <a:extLst>
            <a:ext uri="{909E8E84-426E-40dd-AFC4-6F175D3DCCD1}">
              <a14:hiddenFill xmlns="" xmlns:a14="http://schemas.microsoft.com/office/drawing/2010/main">
                <a:solidFill>
                  <a:srgbClr val="FFFFFF"/>
                </a:solidFill>
              </a14:hiddenFill>
            </a:ext>
          </a:extLst>
        </p:spPr>
      </p:pic>
      <p:pic>
        <p:nvPicPr>
          <p:cNvPr id="115715" name="Picture 3" descr="Dust off the Sahara Desert crosses Atlantic Oce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970213"/>
            <a:ext cx="6400800" cy="1900237"/>
          </a:xfrm>
          <a:prstGeom prst="rect">
            <a:avLst/>
          </a:prstGeom>
          <a:noFill/>
          <a:extLst>
            <a:ext uri="{909E8E84-426E-40dd-AFC4-6F175D3DCCD1}">
              <a14:hiddenFill xmlns="" xmlns:a14="http://schemas.microsoft.com/office/drawing/2010/main">
                <a:solidFill>
                  <a:srgbClr val="FFFFFF"/>
                </a:solidFill>
              </a14:hiddenFill>
            </a:ext>
          </a:extLst>
        </p:spPr>
      </p:pic>
      <p:pic>
        <p:nvPicPr>
          <p:cNvPr id="115716" name="Picture 4" descr="dust cloud over khartoum sud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38" y="5251450"/>
            <a:ext cx="2981325" cy="1987550"/>
          </a:xfrm>
          <a:prstGeom prst="rect">
            <a:avLst/>
          </a:prstGeom>
          <a:noFill/>
          <a:extLst>
            <a:ext uri="{909E8E84-426E-40dd-AFC4-6F175D3DCCD1}">
              <a14:hiddenFill xmlns="" xmlns:a14="http://schemas.microsoft.com/office/drawing/2010/main">
                <a:solidFill>
                  <a:srgbClr val="FFFFFF"/>
                </a:solidFill>
              </a14:hiddenFill>
            </a:ext>
          </a:extLst>
        </p:spPr>
      </p:pic>
      <p:sp>
        <p:nvSpPr>
          <p:cNvPr id="115717" name="Text Box 5"/>
          <p:cNvSpPr txBox="1">
            <a:spLocks noChangeArrowheads="1"/>
          </p:cNvSpPr>
          <p:nvPr/>
        </p:nvSpPr>
        <p:spPr bwMode="auto">
          <a:xfrm>
            <a:off x="1125538" y="500063"/>
            <a:ext cx="4768850" cy="2162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dirty="0">
                <a:latin typeface="Times New Roman" pitchFamily="18" charset="0"/>
              </a:rPr>
              <a:t>Aerosols transport materials</a:t>
            </a:r>
          </a:p>
          <a:p>
            <a:pPr algn="ctr"/>
            <a:endParaRPr lang="en-US" sz="3200" dirty="0">
              <a:latin typeface="Times New Roman" pitchFamily="18" charset="0"/>
            </a:endParaRPr>
          </a:p>
          <a:p>
            <a:pPr algn="ctr"/>
            <a:r>
              <a:rPr lang="en-US" sz="2400" b="1" i="1" dirty="0">
                <a:latin typeface="Times New Roman" pitchFamily="18" charset="0"/>
              </a:rPr>
              <a:t>From land to sea</a:t>
            </a:r>
          </a:p>
          <a:p>
            <a:pPr algn="ctr"/>
            <a:r>
              <a:rPr lang="en-US" sz="2400" b="1" i="1" dirty="0">
                <a:latin typeface="Times New Roman" pitchFamily="18" charset="0"/>
              </a:rPr>
              <a:t>From continent to continent</a:t>
            </a:r>
          </a:p>
          <a:p>
            <a:pPr algn="ctr"/>
            <a:r>
              <a:rPr lang="en-US" sz="2400" b="1" i="1" dirty="0">
                <a:latin typeface="Times New Roman" pitchFamily="18" charset="0"/>
              </a:rPr>
              <a:t>From the sea to land</a:t>
            </a:r>
          </a:p>
        </p:txBody>
      </p:sp>
      <p:cxnSp>
        <p:nvCxnSpPr>
          <p:cNvPr id="3" name="Straight Connector 2"/>
          <p:cNvCxnSpPr/>
          <p:nvPr/>
        </p:nvCxnSpPr>
        <p:spPr>
          <a:xfrm flipH="1">
            <a:off x="274638" y="3908121"/>
            <a:ext cx="4886085" cy="13433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255963" y="3920331"/>
            <a:ext cx="1904760" cy="13311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C37175-1244-4345-8E02-90CD86FE2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38" y="0"/>
            <a:ext cx="6464524" cy="9144000"/>
          </a:xfrm>
          <a:prstGeom prst="rect">
            <a:avLst/>
          </a:prstGeom>
        </p:spPr>
      </p:pic>
      <p:sp>
        <p:nvSpPr>
          <p:cNvPr id="2" name="Oval 1">
            <a:extLst>
              <a:ext uri="{FF2B5EF4-FFF2-40B4-BE49-F238E27FC236}">
                <a16:creationId xmlns:a16="http://schemas.microsoft.com/office/drawing/2014/main" id="{610B850A-1A46-CD43-B327-6B8FEF8D48FD}"/>
              </a:ext>
            </a:extLst>
          </p:cNvPr>
          <p:cNvSpPr/>
          <p:nvPr/>
        </p:nvSpPr>
        <p:spPr>
          <a:xfrm>
            <a:off x="3873500" y="3657600"/>
            <a:ext cx="474133" cy="35136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8E3C81D-1F07-D847-A486-F493DBE48A2F}"/>
              </a:ext>
            </a:extLst>
          </p:cNvPr>
          <p:cNvSpPr/>
          <p:nvPr/>
        </p:nvSpPr>
        <p:spPr>
          <a:xfrm>
            <a:off x="4550834" y="3619500"/>
            <a:ext cx="474133" cy="35136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536BA48-3FF0-1C4A-962A-1FBC4C62F309}"/>
              </a:ext>
            </a:extLst>
          </p:cNvPr>
          <p:cNvSpPr/>
          <p:nvPr/>
        </p:nvSpPr>
        <p:spPr>
          <a:xfrm>
            <a:off x="4550834" y="6138333"/>
            <a:ext cx="474133" cy="35136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32ECF9-68CE-2043-BF1E-FAAABBB3A781}"/>
              </a:ext>
            </a:extLst>
          </p:cNvPr>
          <p:cNvSpPr/>
          <p:nvPr/>
        </p:nvSpPr>
        <p:spPr>
          <a:xfrm>
            <a:off x="3691468" y="6161616"/>
            <a:ext cx="474133" cy="35136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25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1BA6F64-9856-8045-B732-A9662DE54B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939" y="4572000"/>
            <a:ext cx="4060825" cy="3497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4">
            <a:extLst>
              <a:ext uri="{FF2B5EF4-FFF2-40B4-BE49-F238E27FC236}">
                <a16:creationId xmlns:a16="http://schemas.microsoft.com/office/drawing/2014/main" id="{D7C3DC5A-311A-D14B-916A-1511D6D873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7057" y="654773"/>
            <a:ext cx="2160587" cy="3257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45544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32245</TotalTime>
  <Words>2775</Words>
  <Application>Microsoft Macintosh PowerPoint</Application>
  <PresentationFormat>On-screen Show (4:3)</PresentationFormat>
  <Paragraphs>142</Paragraphs>
  <Slides>36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Atmospheric Composition Affects Atmospheric Chemistry</vt:lpstr>
      <vt:lpstr>Oxidized N &amp; S gases  result from combustion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Peterjohn</dc:creator>
  <cp:lastModifiedBy>William Peterjohn</cp:lastModifiedBy>
  <cp:revision>39</cp:revision>
  <cp:lastPrinted>2021-02-10T13:48:00Z</cp:lastPrinted>
  <dcterms:created xsi:type="dcterms:W3CDTF">2020-02-11T15:22:24Z</dcterms:created>
  <dcterms:modified xsi:type="dcterms:W3CDTF">2023-02-10T18:55:56Z</dcterms:modified>
</cp:coreProperties>
</file>